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8" r:id="rId4"/>
    <p:sldId id="259" r:id="rId5"/>
    <p:sldId id="260" r:id="rId6"/>
    <p:sldId id="261" r:id="rId7"/>
    <p:sldId id="262" r:id="rId8"/>
    <p:sldId id="263" r:id="rId9"/>
    <p:sldId id="265" r:id="rId10"/>
    <p:sldId id="264" r:id="rId11"/>
    <p:sldId id="266"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extLst>
      <p:ext uri="{19B8F6BF-5375-455C-9EA6-DF929625EA0E}">
        <p15:presenceInfo xmlns=""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264"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C1AB30-CA6C-49DB-BA5C-281711151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378FE512-6363-4DD4-B1F9-F7B8A66DA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ED1B7B18-CB28-421A-AE8E-E239BE7328EF}"/>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5" name="Footer Placeholder 4">
            <a:extLst>
              <a:ext uri="{FF2B5EF4-FFF2-40B4-BE49-F238E27FC236}">
                <a16:creationId xmlns="" xmlns:a16="http://schemas.microsoft.com/office/drawing/2014/main" id="{F67AB696-E696-4B3F-A25E-7307B172456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15A0D92C-9755-4C5F-BA20-583B2AA89CF7}"/>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203231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69AA6-0054-4EC5-97F3-E814F172E39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89248977-DE12-4F30-92D8-B76EBFE788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B2CFE79-B740-46C5-968D-5520146B694D}"/>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5" name="Footer Placeholder 4">
            <a:extLst>
              <a:ext uri="{FF2B5EF4-FFF2-40B4-BE49-F238E27FC236}">
                <a16:creationId xmlns="" xmlns:a16="http://schemas.microsoft.com/office/drawing/2014/main" id="{61EC13F7-64A4-4AC0-B7C8-DC404920F2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B093CA5C-FBE2-44FC-8D59-DB0F487A1F0B}"/>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66752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3CFAAEE-D208-46E6-81B6-9B94FA7CA1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B397BB6F-EF24-4128-832B-BEE6D529B5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EBF4911-F5F3-481A-AB50-B275087FC4B4}"/>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5" name="Footer Placeholder 4">
            <a:extLst>
              <a:ext uri="{FF2B5EF4-FFF2-40B4-BE49-F238E27FC236}">
                <a16:creationId xmlns="" xmlns:a16="http://schemas.microsoft.com/office/drawing/2014/main" id="{63540711-4234-483D-A4FF-C3A01B1B81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A26805E3-C102-4D1E-8E70-DEA8530945CD}"/>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144917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BEF92F-7B14-4864-A17E-2788F66B78B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C48502B-C861-4733-98FB-FD31953F58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A3478DB-25C8-4482-B4E2-2EBDD03252BD}"/>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5" name="Footer Placeholder 4">
            <a:extLst>
              <a:ext uri="{FF2B5EF4-FFF2-40B4-BE49-F238E27FC236}">
                <a16:creationId xmlns="" xmlns:a16="http://schemas.microsoft.com/office/drawing/2014/main" id="{0E2A1C22-9E8B-42FC-A58C-0C90BFDF12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79206832-7D96-475A-BCB8-D44964AACD61}"/>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223178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0FCF08-4BF1-46C5-A407-2B5AA3588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5B7009D-C826-413C-8250-21DF08843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D1606AF-AEF9-4545-A5BC-F50F59BB08E6}"/>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5" name="Footer Placeholder 4">
            <a:extLst>
              <a:ext uri="{FF2B5EF4-FFF2-40B4-BE49-F238E27FC236}">
                <a16:creationId xmlns="" xmlns:a16="http://schemas.microsoft.com/office/drawing/2014/main" id="{7C2107DC-4012-4BAE-8BD2-8F8E24AC1D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2E2D227F-1508-40EB-A089-BE9D029B68DC}"/>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339248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CB34D6-46BD-43F4-AD0C-656EF67659E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C59FF198-D9FA-4167-98A8-6BF26767FB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20E14407-6B32-4A74-B356-95A7A2433D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F732316E-9BB9-4A3B-AD22-7A610661725F}"/>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6" name="Footer Placeholder 5">
            <a:extLst>
              <a:ext uri="{FF2B5EF4-FFF2-40B4-BE49-F238E27FC236}">
                <a16:creationId xmlns="" xmlns:a16="http://schemas.microsoft.com/office/drawing/2014/main" id="{B07ACEEF-A55E-4008-9AAD-6B9E5121427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69616556-4455-40A9-9EFB-93C2E7373559}"/>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37797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46C0E3-1F19-40B2-90F0-AECBDC370A6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CDDA8B98-F0A8-4E43-9110-E98E77347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26F76B8-85AD-4C70-8832-7C5BCA4F8A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091ED82-0D10-4C66-8A25-D282C4C2E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77079CE-E7EA-4D1E-A078-005A0ABB2E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13A163DA-577C-4163-AC7E-BCA74829BEEF}"/>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8" name="Footer Placeholder 7">
            <a:extLst>
              <a:ext uri="{FF2B5EF4-FFF2-40B4-BE49-F238E27FC236}">
                <a16:creationId xmlns="" xmlns:a16="http://schemas.microsoft.com/office/drawing/2014/main" id="{871676A6-712B-4ED3-82B3-60774D3055B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19880209-391A-48B8-BCC9-EFCB8BA1CF6E}"/>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37763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6DB414-91A9-4201-9CC6-74392F2B4A2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7D9FFCF-C16D-4574-86D0-563712D2DDCA}"/>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4" name="Footer Placeholder 3">
            <a:extLst>
              <a:ext uri="{FF2B5EF4-FFF2-40B4-BE49-F238E27FC236}">
                <a16:creationId xmlns="" xmlns:a16="http://schemas.microsoft.com/office/drawing/2014/main" id="{53CF5AED-C442-4815-B1B5-4DD2B9818E2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A62B78D4-C580-4A76-B885-4C355B3F4AA4}"/>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304280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810E71-C2AA-46CB-8043-B15FDFAA7A56}"/>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3" name="Footer Placeholder 2">
            <a:extLst>
              <a:ext uri="{FF2B5EF4-FFF2-40B4-BE49-F238E27FC236}">
                <a16:creationId xmlns="" xmlns:a16="http://schemas.microsoft.com/office/drawing/2014/main" id="{EBE234E9-CC02-49B9-8EA1-B376CF7C670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FDA97C4D-6CDF-49D0-B13B-D326483DB1F1}"/>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403993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381D06-948D-4B35-BE9B-58C1C32B8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C20130D-8AA0-40E3-9671-84896F9C8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BA956C62-5994-48F8-851A-F42140E73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DDBB41A-B397-4740-9ACD-4744602E9734}"/>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6" name="Footer Placeholder 5">
            <a:extLst>
              <a:ext uri="{FF2B5EF4-FFF2-40B4-BE49-F238E27FC236}">
                <a16:creationId xmlns="" xmlns:a16="http://schemas.microsoft.com/office/drawing/2014/main" id="{BCF3DF5B-8597-4092-9ABA-64F93ADD3E9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421F88BD-08A5-4975-BD39-DC81BF052789}"/>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19555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E9A2AD-A586-4381-A4AE-160D2BC51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26A21DF3-F4AA-4936-86DB-BD08ABC64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25671700-A126-42CA-87D0-52F624293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87E1F38-E6C3-4564-A964-DB75E99E62DA}"/>
              </a:ext>
            </a:extLst>
          </p:cNvPr>
          <p:cNvSpPr>
            <a:spLocks noGrp="1"/>
          </p:cNvSpPr>
          <p:nvPr>
            <p:ph type="dt" sz="half" idx="10"/>
          </p:nvPr>
        </p:nvSpPr>
        <p:spPr/>
        <p:txBody>
          <a:bodyPr/>
          <a:lstStyle/>
          <a:p>
            <a:fld id="{AA67AF0E-4044-4D6B-AC1E-D2A0DE9392AF}" type="datetimeFigureOut">
              <a:rPr lang="en-IN" smtClean="0"/>
              <a:pPr/>
              <a:t>13-08-2020</a:t>
            </a:fld>
            <a:endParaRPr lang="en-IN"/>
          </a:p>
        </p:txBody>
      </p:sp>
      <p:sp>
        <p:nvSpPr>
          <p:cNvPr id="6" name="Footer Placeholder 5">
            <a:extLst>
              <a:ext uri="{FF2B5EF4-FFF2-40B4-BE49-F238E27FC236}">
                <a16:creationId xmlns="" xmlns:a16="http://schemas.microsoft.com/office/drawing/2014/main" id="{CCC24185-D2E1-4EBD-8E4B-CA9C156839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3562B789-0888-4E2D-9146-AE6DB5F43328}"/>
              </a:ext>
            </a:extLst>
          </p:cNvPr>
          <p:cNvSpPr>
            <a:spLocks noGrp="1"/>
          </p:cNvSpPr>
          <p:nvPr>
            <p:ph type="sldNum" sz="quarter" idx="12"/>
          </p:nvPr>
        </p:nvSpPr>
        <p:spPr/>
        <p:txBody>
          <a:body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392452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2CDBCBF-EA3E-4838-B78B-854949CB2B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CD88C4F-10C1-4D18-93A3-96951BA7D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23A1BF1-8238-44ED-BE88-C1B1FE318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7AF0E-4044-4D6B-AC1E-D2A0DE9392AF}" type="datetimeFigureOut">
              <a:rPr lang="en-IN" smtClean="0"/>
              <a:pPr/>
              <a:t>13-08-2020</a:t>
            </a:fld>
            <a:endParaRPr lang="en-IN"/>
          </a:p>
        </p:txBody>
      </p:sp>
      <p:sp>
        <p:nvSpPr>
          <p:cNvPr id="5" name="Footer Placeholder 4">
            <a:extLst>
              <a:ext uri="{FF2B5EF4-FFF2-40B4-BE49-F238E27FC236}">
                <a16:creationId xmlns="" xmlns:a16="http://schemas.microsoft.com/office/drawing/2014/main" id="{46AEBDAB-AB05-4167-8655-CA21ECD0FF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5CB51664-7DB5-4FF2-A5A3-186EECF5F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2060A-4139-4004-B285-FF587B49DD8D}" type="slidenum">
              <a:rPr lang="en-IN" smtClean="0"/>
              <a:pPr/>
              <a:t>‹#›</a:t>
            </a:fld>
            <a:endParaRPr lang="en-IN"/>
          </a:p>
        </p:txBody>
      </p:sp>
    </p:spTree>
    <p:extLst>
      <p:ext uri="{BB962C8B-B14F-4D97-AF65-F5344CB8AC3E}">
        <p14:creationId xmlns="" xmlns:p14="http://schemas.microsoft.com/office/powerpoint/2010/main" val="5028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A739B8-C692-4983-97CE-CD5D0B279107}"/>
              </a:ext>
            </a:extLst>
          </p:cNvPr>
          <p:cNvSpPr>
            <a:spLocks noGrp="1"/>
          </p:cNvSpPr>
          <p:nvPr>
            <p:ph type="ctrTitle"/>
          </p:nvPr>
        </p:nvSpPr>
        <p:spPr>
          <a:xfrm>
            <a:off x="1326037" y="510091"/>
            <a:ext cx="9382812" cy="1356415"/>
          </a:xfrm>
          <a:ln w="57150">
            <a:solidFill>
              <a:srgbClr val="C00000"/>
            </a:solidFill>
            <a:prstDash val="solid"/>
          </a:ln>
          <a:effectLst>
            <a:glow rad="63500">
              <a:schemeClr val="accent2">
                <a:satMod val="175000"/>
                <a:alpha val="40000"/>
              </a:schemeClr>
            </a:glow>
          </a:effectLst>
          <a:scene3d>
            <a:camera prst="orthographicFront"/>
            <a:lightRig rig="threePt" dir="t"/>
          </a:scene3d>
          <a:sp3d>
            <a:bevelT/>
          </a:sp3d>
        </p:spPr>
        <p:txBody>
          <a:bodyPr>
            <a:normAutofit fontScale="90000"/>
          </a:bodyPr>
          <a:lstStyle/>
          <a:p>
            <a:r>
              <a:rPr lang="en-IN" sz="4000" b="1" dirty="0">
                <a:solidFill>
                  <a:schemeClr val="tx1">
                    <a:lumMod val="95000"/>
                    <a:lumOff val="5000"/>
                  </a:schemeClr>
                </a:solidFill>
                <a:latin typeface="Times New Roman" panose="02020603050405020304" pitchFamily="18" charset="0"/>
                <a:cs typeface="Times New Roman" panose="02020603050405020304" pitchFamily="18" charset="0"/>
              </a:rPr>
              <a:t>ATOMIC ENERGY CENTRAL SCHOOL-04, RAWATBHATA</a:t>
            </a:r>
            <a:r>
              <a:rPr lang="en-IN" dirty="0">
                <a:solidFill>
                  <a:schemeClr val="tx1">
                    <a:lumMod val="95000"/>
                    <a:lumOff val="5000"/>
                  </a:schemeClr>
                </a:solidFill>
              </a:rPr>
              <a:t>.</a:t>
            </a:r>
          </a:p>
        </p:txBody>
      </p:sp>
      <p:sp>
        <p:nvSpPr>
          <p:cNvPr id="3" name="Subtitle 2">
            <a:extLst>
              <a:ext uri="{FF2B5EF4-FFF2-40B4-BE49-F238E27FC236}">
                <a16:creationId xmlns="" xmlns:a16="http://schemas.microsoft.com/office/drawing/2014/main" id="{353123FE-9701-420B-9C76-E616AB50AD03}"/>
              </a:ext>
            </a:extLst>
          </p:cNvPr>
          <p:cNvSpPr>
            <a:spLocks noGrp="1"/>
          </p:cNvSpPr>
          <p:nvPr>
            <p:ph type="subTitle" idx="1"/>
          </p:nvPr>
        </p:nvSpPr>
        <p:spPr>
          <a:xfrm>
            <a:off x="1326037" y="1979628"/>
            <a:ext cx="9382812" cy="4722829"/>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l"/>
            <a:endParaRPr lang="en-IN" dirty="0">
              <a:latin typeface="Times New Roman" panose="02020603050405020304" pitchFamily="18" charset="0"/>
              <a:cs typeface="Times New Roman" panose="02020603050405020304" pitchFamily="18" charset="0"/>
            </a:endParaRPr>
          </a:p>
          <a:p>
            <a:pPr algn="l"/>
            <a:r>
              <a:rPr lang="en-IN" dirty="0">
                <a:latin typeface="Times New Roman" panose="02020603050405020304" pitchFamily="18" charset="0"/>
                <a:cs typeface="Times New Roman" panose="02020603050405020304" pitchFamily="18" charset="0"/>
              </a:rPr>
              <a:t>CLASS		:	XII</a:t>
            </a:r>
          </a:p>
          <a:p>
            <a:pPr algn="l"/>
            <a:r>
              <a:rPr lang="en-IN" dirty="0">
                <a:latin typeface="Times New Roman" panose="02020603050405020304" pitchFamily="18" charset="0"/>
                <a:cs typeface="Times New Roman" panose="02020603050405020304" pitchFamily="18" charset="0"/>
              </a:rPr>
              <a:t>SUBJECT	:	PHYSICS </a:t>
            </a:r>
          </a:p>
          <a:p>
            <a:pPr algn="l"/>
            <a:r>
              <a:rPr lang="en-IN" dirty="0">
                <a:latin typeface="Times New Roman" panose="02020603050405020304" pitchFamily="18" charset="0"/>
                <a:cs typeface="Times New Roman" panose="02020603050405020304" pitchFamily="18" charset="0"/>
              </a:rPr>
              <a:t>CHAPTER	:	</a:t>
            </a:r>
            <a:r>
              <a:rPr lang="en-IN" dirty="0" smtClean="0">
                <a:latin typeface="Times New Roman" panose="02020603050405020304" pitchFamily="18" charset="0"/>
                <a:cs typeface="Times New Roman" panose="02020603050405020304" pitchFamily="18" charset="0"/>
              </a:rPr>
              <a:t>11</a:t>
            </a:r>
            <a:endParaRPr lang="en-IN" dirty="0">
              <a:latin typeface="Times New Roman" panose="02020603050405020304" pitchFamily="18" charset="0"/>
              <a:cs typeface="Times New Roman" panose="02020603050405020304" pitchFamily="18" charset="0"/>
            </a:endParaRPr>
          </a:p>
          <a:p>
            <a:pPr algn="l"/>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a:t>
            </a:r>
            <a:r>
              <a:rPr lang="en-I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UAL </a:t>
            </a:r>
            <a:r>
              <a:rPr lang="en-I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ATURE </a:t>
            </a:r>
            <a:r>
              <a:rPr lang="en-I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 </a:t>
            </a:r>
            <a:r>
              <a:rPr lang="en-IN"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ADIATION</a:t>
            </a: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I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 </a:t>
            </a:r>
            <a:r>
              <a:rPr lang="en-IN"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ATTER</a:t>
            </a:r>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IN" dirty="0">
              <a:latin typeface="Times New Roman" panose="02020603050405020304" pitchFamily="18" charset="0"/>
              <a:cs typeface="Times New Roman" panose="02020603050405020304" pitchFamily="18" charset="0"/>
            </a:endParaRPr>
          </a:p>
          <a:p>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MODULE-1</a:t>
            </a:r>
          </a:p>
          <a:p>
            <a:pPr algn="l"/>
            <a:endParaRPr lang="en-IN" dirty="0">
              <a:latin typeface="Times New Roman" panose="02020603050405020304" pitchFamily="18" charset="0"/>
              <a:cs typeface="Times New Roman" panose="02020603050405020304" pitchFamily="18" charset="0"/>
            </a:endParaRPr>
          </a:p>
          <a:p>
            <a:pPr algn="l"/>
            <a:endParaRPr lang="en-IN" dirty="0">
              <a:latin typeface="Times New Roman" panose="02020603050405020304" pitchFamily="18" charset="0"/>
              <a:cs typeface="Times New Roman" panose="02020603050405020304" pitchFamily="18" charset="0"/>
            </a:endParaRPr>
          </a:p>
          <a:p>
            <a:pPr algn="l"/>
            <a:r>
              <a:rPr lang="en-IN" i="1" dirty="0">
                <a:latin typeface="Times New Roman" panose="02020603050405020304" pitchFamily="18" charset="0"/>
                <a:cs typeface="Times New Roman" panose="02020603050405020304" pitchFamily="18" charset="0"/>
              </a:rPr>
              <a:t>Presented By	: 	Soniya Moreshwar Sayam</a:t>
            </a:r>
          </a:p>
          <a:p>
            <a:pPr algn="l"/>
            <a:r>
              <a:rPr lang="en-IN" i="1" dirty="0">
                <a:latin typeface="Times New Roman" panose="02020603050405020304" pitchFamily="18" charset="0"/>
                <a:cs typeface="Times New Roman" panose="02020603050405020304" pitchFamily="18" charset="0"/>
              </a:rPr>
              <a:t>                                                  (PGT-PHYSICS</a:t>
            </a:r>
            <a:r>
              <a:rPr lang="en-IN" i="1" dirty="0"/>
              <a:t>)</a:t>
            </a:r>
          </a:p>
        </p:txBody>
      </p:sp>
      <p:pic>
        <p:nvPicPr>
          <p:cNvPr id="5" name="Picture 4">
            <a:extLst>
              <a:ext uri="{FF2B5EF4-FFF2-40B4-BE49-F238E27FC236}">
                <a16:creationId xmlns="" xmlns:a16="http://schemas.microsoft.com/office/drawing/2014/main" id="{87DF4A79-B426-4341-88F6-7A8C5626A584}"/>
              </a:ext>
            </a:extLst>
          </p:cNvPr>
          <p:cNvPicPr>
            <a:picLocks noChangeAspect="1"/>
          </p:cNvPicPr>
          <p:nvPr/>
        </p:nvPicPr>
        <p:blipFill>
          <a:blip r:embed="rId2" cstate="print"/>
          <a:stretch>
            <a:fillRect/>
          </a:stretch>
        </p:blipFill>
        <p:spPr>
          <a:xfrm rot="10800000" flipV="1">
            <a:off x="8971919" y="2064470"/>
            <a:ext cx="1634844" cy="1483404"/>
          </a:xfrm>
          <a:prstGeom prst="rect">
            <a:avLst/>
          </a:prstGeom>
        </p:spPr>
      </p:pic>
    </p:spTree>
    <p:extLst>
      <p:ext uri="{BB962C8B-B14F-4D97-AF65-F5344CB8AC3E}">
        <p14:creationId xmlns="" xmlns:p14="http://schemas.microsoft.com/office/powerpoint/2010/main" val="2497604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4="http://schemas.microsoft.com/office/drawing/2010/main" xmlns="" xmlns:a16="http://schemas.microsoft.com/office/drawing/2014/main" xmlns:mc="http://schemas.openxmlformats.org/markup-compatibility/2006" id="{353123FE-9701-420B-9C76-E616AB50AD03}"/>
              </a:ext>
            </a:extLst>
          </p:cNvPr>
          <p:cNvSpPr>
            <a:spLocks noGrp="1" noRot="1" noChangeAspect="1" noMove="1" noResize="1" noEditPoints="1" noAdjustHandles="1" noChangeArrowheads="1" noChangeShapeType="1" noTextEdit="1"/>
          </p:cNvSpPr>
          <p:nvPr>
            <p:ph type="subTitle" idx="1"/>
          </p:nvPr>
        </p:nvSpPr>
        <p:spPr>
          <a:xfrm>
            <a:off x="1326037" y="329938"/>
            <a:ext cx="9382812" cy="6419654"/>
          </a:xfrm>
          <a:blipFill>
            <a:blip r:embed="rId2" cstate="print"/>
            <a:stretch>
              <a:fillRect l="-1039" r="-1104"/>
            </a:stretch>
          </a:blipFill>
        </p:spPr>
        <p:txBody>
          <a:bodyPr/>
          <a:lstStyle/>
          <a:p>
            <a:endParaRPr lang="en-IN" dirty="0" smtClean="0">
              <a:noFill/>
            </a:endParaRPr>
          </a:p>
          <a:p>
            <a:endParaRPr lang="en-IN" dirty="0" smtClean="0">
              <a:noFill/>
            </a:endParaRPr>
          </a:p>
          <a:p>
            <a:endParaRPr lang="en-IN" dirty="0" smtClean="0">
              <a:noFill/>
            </a:endParaRPr>
          </a:p>
          <a:p>
            <a:r>
              <a:rPr lang="en-IN" dirty="0" smtClean="0">
                <a:noFill/>
              </a:rPr>
              <a:t>fffsssssssssssssssssssssssssssVV</a:t>
            </a:r>
            <a:r>
              <a:rPr lang="en-IN" dirty="0">
                <a:noFill/>
              </a:rPr>
              <a:t> </a:t>
            </a:r>
          </a:p>
        </p:txBody>
      </p:sp>
    </p:spTree>
    <p:extLst>
      <p:ext uri="{BB962C8B-B14F-4D97-AF65-F5344CB8AC3E}">
        <p14:creationId xmlns="" xmlns:p14="http://schemas.microsoft.com/office/powerpoint/2010/main" val="1582046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Subtitle 2">
                <a:extLst>
                  <a:ext uri="{FF2B5EF4-FFF2-40B4-BE49-F238E27FC236}">
                    <a16:creationId xmlns:a16="http://schemas.microsoft.com/office/drawing/2014/main" id="{353123FE-9701-420B-9C76-E616AB50AD03}"/>
                  </a:ext>
                </a:extLst>
              </p:cNvPr>
              <p:cNvSpPr>
                <a:spLocks noGrp="1"/>
              </p:cNvSpPr>
              <p:nvPr>
                <p:ph type="subTitle" idx="1"/>
              </p:nvPr>
            </p:nvSpPr>
            <p:spPr>
              <a:xfrm>
                <a:off x="1326037" y="329938"/>
                <a:ext cx="9382812" cy="6419654"/>
              </a:xfrm>
            </p:spPr>
            <p:style>
              <a:lnRef idx="1">
                <a:schemeClr val="accent2"/>
              </a:lnRef>
              <a:fillRef idx="2">
                <a:schemeClr val="accent2"/>
              </a:fillRef>
              <a:effectRef idx="1">
                <a:schemeClr val="accent2"/>
              </a:effectRef>
              <a:fontRef idx="minor">
                <a:schemeClr val="dk1"/>
              </a:fontRef>
            </p:style>
            <p:txBody>
              <a:bodyPr>
                <a:normAutofit/>
              </a:bodyPr>
              <a:lstStyle/>
              <a:p>
                <a:pPr algn="just"/>
                <a:endParaRPr lang="en-IN" b="1" dirty="0">
                  <a:latin typeface="Times New Roman" panose="02020603050405020304" pitchFamily="18" charset="0"/>
                  <a:cs typeface="Times New Roman" panose="02020603050405020304" pitchFamily="18" charset="0"/>
                </a:endParaRPr>
              </a:p>
              <a:p>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 OF COLLECTOR POTENTIAL :</a:t>
                </a:r>
                <a:endParaRPr lang="en-IN"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IN" sz="3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IN" sz="3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IN" sz="3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IN" sz="3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IN" sz="3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As Frequency is same but  </a:t>
                </a:r>
                <a14:m>
                  <m:oMath xmlns:m="http://schemas.openxmlformats.org/officeDocument/2006/math">
                    <m:sSub>
                      <m:sSubPr>
                        <m:ctrlPr>
                          <a:rPr lang="en-US" sz="2800" b="1" i="1">
                            <a:latin typeface="Cambria Math" panose="02040503050406030204" pitchFamily="18" charset="0"/>
                            <a:cs typeface="Times New Roman" panose="02020603050405020304" pitchFamily="18" charset="0"/>
                          </a:rPr>
                        </m:ctrlPr>
                      </m:sSubPr>
                      <m:e>
                        <m:r>
                          <m:rPr>
                            <m:nor/>
                          </m:rPr>
                          <a:rPr lang="en-US" sz="2800" b="1" dirty="0">
                            <a:latin typeface="Times New Roman" panose="02020603050405020304" pitchFamily="18" charset="0"/>
                            <a:cs typeface="Times New Roman" panose="02020603050405020304" pitchFamily="18" charset="0"/>
                          </a:rPr>
                          <m:t>I</m:t>
                        </m:r>
                      </m:e>
                      <m:sub>
                        <m:r>
                          <a:rPr lang="en-IN" sz="2800" b="1" i="0">
                            <a:latin typeface="Cambria Math" panose="02040503050406030204" pitchFamily="18" charset="0"/>
                            <a:cs typeface="Times New Roman" panose="02020603050405020304" pitchFamily="18" charset="0"/>
                          </a:rPr>
                          <m:t>𝟑</m:t>
                        </m:r>
                      </m:sub>
                    </m:sSub>
                  </m:oMath>
                </a14:m>
                <a:r>
                  <a:rPr lang="en-US" sz="2800" dirty="0">
                    <a:latin typeface="Times New Roman" panose="02020603050405020304" pitchFamily="18" charset="0"/>
                    <a:cs typeface="Times New Roman" panose="02020603050405020304" pitchFamily="18" charset="0"/>
                  </a:rPr>
                  <a:t>&gt;</a:t>
                </a:r>
                <a:r>
                  <a:rPr lang="en-US" sz="2800" b="1" dirty="0">
                    <a:cs typeface="Times New Roman" panose="02020603050405020304" pitchFamily="18" charset="0"/>
                  </a:rPr>
                  <a:t/>
                </a:r>
                <a14:m>
                  <m:oMath xmlns:m="http://schemas.openxmlformats.org/officeDocument/2006/math">
                    <m:sSub>
                      <m:sSubPr>
                        <m:ctrlPr>
                          <a:rPr lang="en-US" sz="2800" b="1" i="1">
                            <a:latin typeface="Cambria Math" panose="02040503050406030204" pitchFamily="18" charset="0"/>
                            <a:cs typeface="Times New Roman" panose="02020603050405020304" pitchFamily="18" charset="0"/>
                          </a:rPr>
                        </m:ctrlPr>
                      </m:sSubPr>
                      <m:e>
                        <m:r>
                          <m:rPr>
                            <m:nor/>
                          </m:rPr>
                          <a:rPr lang="en-US" sz="2800" b="1" dirty="0">
                            <a:latin typeface="Times New Roman" panose="02020603050405020304" pitchFamily="18" charset="0"/>
                            <a:cs typeface="Times New Roman" panose="02020603050405020304" pitchFamily="18" charset="0"/>
                          </a:rPr>
                          <m:t>I</m:t>
                        </m:r>
                      </m:e>
                      <m:sub>
                        <m:r>
                          <a:rPr lang="en-IN" sz="2800" b="1" i="0" smtClean="0">
                            <a:latin typeface="Cambria Math" panose="02040503050406030204" pitchFamily="18" charset="0"/>
                            <a:cs typeface="Times New Roman" panose="02020603050405020304" pitchFamily="18" charset="0"/>
                          </a:rPr>
                          <m:t>𝟐</m:t>
                        </m:r>
                      </m:sub>
                    </m:sSub>
                  </m:oMath>
                </a14:m>
                <a:r>
                  <a:rPr lang="en-US" sz="2800" dirty="0">
                    <a:latin typeface="Times New Roman" panose="02020603050405020304" pitchFamily="18" charset="0"/>
                    <a:cs typeface="Times New Roman" panose="02020603050405020304" pitchFamily="18" charset="0"/>
                  </a:rPr>
                  <a:t>&gt;</a:t>
                </a:r>
                <a:r>
                  <a:rPr lang="en-US" sz="2800" b="1" dirty="0">
                    <a:cs typeface="Times New Roman" panose="02020603050405020304" pitchFamily="18" charset="0"/>
                  </a:rPr>
                  <a:t/>
                </a:r>
                <a14:m>
                  <m:oMath xmlns:m="http://schemas.openxmlformats.org/officeDocument/2006/math">
                    <m:sSub>
                      <m:sSubPr>
                        <m:ctrlPr>
                          <a:rPr lang="en-US" sz="2800" b="1" i="1">
                            <a:latin typeface="Cambria Math" panose="02040503050406030204" pitchFamily="18" charset="0"/>
                            <a:cs typeface="Times New Roman" panose="02020603050405020304" pitchFamily="18" charset="0"/>
                          </a:rPr>
                        </m:ctrlPr>
                      </m:sSubPr>
                      <m:e>
                        <m:r>
                          <m:rPr>
                            <m:nor/>
                          </m:rPr>
                          <a:rPr lang="en-US" sz="2800" b="1" dirty="0">
                            <a:latin typeface="Times New Roman" panose="02020603050405020304" pitchFamily="18" charset="0"/>
                            <a:cs typeface="Times New Roman" panose="02020603050405020304" pitchFamily="18" charset="0"/>
                          </a:rPr>
                          <m:t>I</m:t>
                        </m:r>
                      </m:e>
                      <m:sub>
                        <m:r>
                          <a:rPr lang="en-IN" sz="2800" b="1" i="0" dirty="0" smtClean="0">
                            <a:latin typeface="Cambria Math" panose="02040503050406030204" pitchFamily="18" charset="0"/>
                            <a:cs typeface="Times New Roman" panose="02020603050405020304" pitchFamily="18" charset="0"/>
                          </a:rPr>
                          <m:t>𝟏</m:t>
                        </m:r>
                      </m:sub>
                    </m:sSub>
                  </m:oMath>
                </a14:m>
                <a:r>
                  <a:rPr lang="en-US" sz="28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Saturation current increases </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proportion </a:t>
                </a:r>
                <a:r>
                  <a:rPr lang="en-US" sz="2800" i="1" dirty="0">
                    <a:latin typeface="Times New Roman" panose="02020603050405020304" pitchFamily="18" charset="0"/>
                    <a:cs typeface="Times New Roman" panose="02020603050405020304" pitchFamily="18" charset="0"/>
                  </a:rPr>
                  <a:t>to intensity.</a:t>
                </a:r>
              </a:p>
              <a:p>
                <a:pPr marL="342900" indent="-342900" algn="just">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But Stopping potential is </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independent</a:t>
                </a:r>
                <a:r>
                  <a:rPr lang="en-US" sz="2800" i="1" dirty="0">
                    <a:latin typeface="Times New Roman" panose="02020603050405020304" pitchFamily="18" charset="0"/>
                    <a:cs typeface="Times New Roman" panose="02020603050405020304" pitchFamily="18" charset="0"/>
                  </a:rPr>
                  <a:t> of intensity.</a:t>
                </a:r>
              </a:p>
              <a:p>
                <a:pPr marL="342900" indent="-342900" algn="just">
                  <a:buFont typeface="Arial" panose="020B0604020202020204" pitchFamily="34" charset="0"/>
                  <a:buChar char="•"/>
                </a:pPr>
                <a:endParaRPr lang="en-US"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p:sp>
            <p:nvSpPr>
              <p:cNvPr id="3" name="Subtitle 2">
                <a:extLst>
                  <a:ext uri="{FF2B5EF4-FFF2-40B4-BE49-F238E27FC236}">
                    <a16:creationId xmlns:a14="http://schemas.microsoft.com/office/drawing/2010/main" xmlns="" xmlns:a16="http://schemas.microsoft.com/office/drawing/2014/main" id="{353123FE-9701-420B-9C76-E616AB50AD03}"/>
                  </a:ext>
                </a:extLst>
              </p:cNvPr>
              <p:cNvSpPr>
                <a:spLocks noGrp="1" noRot="1" noChangeAspect="1" noMove="1" noResize="1" noEditPoints="1" noAdjustHandles="1" noChangeArrowheads="1" noChangeShapeType="1" noTextEdit="1"/>
              </p:cNvSpPr>
              <p:nvPr>
                <p:ph type="subTitle" idx="1"/>
              </p:nvPr>
            </p:nvSpPr>
            <p:spPr>
              <a:xfrm>
                <a:off x="1326037" y="329938"/>
                <a:ext cx="9382812" cy="6419654"/>
              </a:xfrm>
              <a:blipFill>
                <a:blip r:embed="rId2" cstate="print"/>
                <a:stretch>
                  <a:fillRect l="-1364"/>
                </a:stretch>
              </a:blipFill>
            </p:spPr>
            <p:txBody>
              <a:bodyPr/>
              <a:lstStyle/>
              <a:p>
                <a:r>
                  <a:rPr lang="en-IN">
                    <a:noFill/>
                  </a:rPr>
                  <a:t> </a:t>
                </a:r>
              </a:p>
            </p:txBody>
          </p:sp>
        </mc:Fallback>
      </mc:AlternateContent>
      <p:pic>
        <p:nvPicPr>
          <p:cNvPr id="2" name="Picture 1">
            <a:extLst>
              <a:ext uri="{FF2B5EF4-FFF2-40B4-BE49-F238E27FC236}">
                <a16:creationId xmlns="" xmlns:a16="http://schemas.microsoft.com/office/drawing/2014/main" id="{451AFDDE-3973-46DA-B500-E35D622CD634}"/>
              </a:ext>
            </a:extLst>
          </p:cNvPr>
          <p:cNvPicPr>
            <a:picLocks noChangeAspect="1"/>
          </p:cNvPicPr>
          <p:nvPr/>
        </p:nvPicPr>
        <p:blipFill>
          <a:blip r:embed="rId3" cstate="print"/>
          <a:stretch>
            <a:fillRect/>
          </a:stretch>
        </p:blipFill>
        <p:spPr>
          <a:xfrm>
            <a:off x="3205113" y="1348033"/>
            <a:ext cx="5542961" cy="3535052"/>
          </a:xfrm>
          <a:prstGeom prst="rect">
            <a:avLst/>
          </a:prstGeom>
        </p:spPr>
      </p:pic>
    </p:spTree>
    <p:extLst>
      <p:ext uri="{BB962C8B-B14F-4D97-AF65-F5344CB8AC3E}">
        <p14:creationId xmlns="" xmlns:p14="http://schemas.microsoft.com/office/powerpoint/2010/main" val="2489249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353123FE-9701-420B-9C76-E616AB50AD03}"/>
              </a:ext>
            </a:extLst>
          </p:cNvPr>
          <p:cNvSpPr>
            <a:spLocks noGrp="1"/>
          </p:cNvSpPr>
          <p:nvPr>
            <p:ph type="subTitle" idx="1"/>
          </p:nvPr>
        </p:nvSpPr>
        <p:spPr>
          <a:xfrm>
            <a:off x="968989" y="320511"/>
            <a:ext cx="9334508" cy="6325387"/>
          </a:xfrm>
        </p:spPr>
        <p:style>
          <a:lnRef idx="1">
            <a:schemeClr val="accent2"/>
          </a:lnRef>
          <a:fillRef idx="2">
            <a:schemeClr val="accent2"/>
          </a:fillRef>
          <a:effectRef idx="1">
            <a:schemeClr val="accent2"/>
          </a:effectRef>
          <a:fontRef idx="minor">
            <a:schemeClr val="dk1"/>
          </a:fontRef>
        </p:style>
        <p:txBody>
          <a:bodyPr>
            <a:normAutofit/>
          </a:bodyPr>
          <a:lstStyle/>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lgn="r"/>
            <a:r>
              <a:rPr lang="en-US" sz="2000" i="1" dirty="0">
                <a:latin typeface="Times New Roman" panose="02020603050405020304" pitchFamily="18" charset="0"/>
                <a:cs typeface="Times New Roman" panose="02020603050405020304" pitchFamily="18" charset="0"/>
              </a:rPr>
              <a:t>TO BE CONTINUED…</a:t>
            </a:r>
          </a:p>
          <a:p>
            <a:endParaRPr lang="en-US" sz="2000" dirty="0">
              <a:latin typeface="Times New Roman" panose="02020603050405020304" pitchFamily="18" charset="0"/>
              <a:cs typeface="Times New Roman" panose="02020603050405020304" pitchFamily="18" charset="0"/>
            </a:endParaRPr>
          </a:p>
        </p:txBody>
      </p:sp>
      <p:sp>
        <p:nvSpPr>
          <p:cNvPr id="7" name="Rectangle 5">
            <a:extLst>
              <a:ext uri="{FF2B5EF4-FFF2-40B4-BE49-F238E27FC236}">
                <a16:creationId xmlns="" xmlns:a16="http://schemas.microsoft.com/office/drawing/2014/main" id="{2A8797C7-4621-4DE7-A105-97F068A9EE3A}"/>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 xmlns:a16="http://schemas.microsoft.com/office/drawing/2014/main" id="{84AF469F-7699-4485-9C47-A77AF701AD73}"/>
              </a:ext>
            </a:extLst>
          </p:cNvPr>
          <p:cNvSpPr/>
          <p:nvPr/>
        </p:nvSpPr>
        <p:spPr>
          <a:xfrm>
            <a:off x="968989" y="2147203"/>
            <a:ext cx="9156605" cy="1754326"/>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solidFill>
                  <a:schemeClr val="accent2">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THANK  YOU </a:t>
            </a:r>
            <a:r>
              <a:rPr lang="en-US" sz="5400" b="1" dirty="0">
                <a:ln w="12700">
                  <a:solidFill>
                    <a:schemeClr val="accent1"/>
                  </a:solidFill>
                  <a:prstDash val="solid"/>
                </a:ln>
                <a:solidFill>
                  <a:schemeClr val="accent2">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FOR</a:t>
            </a:r>
            <a:r>
              <a:rPr lang="en-US" sz="5400" b="1" cap="none" spc="0" dirty="0">
                <a:ln w="12700">
                  <a:solidFill>
                    <a:schemeClr val="accent1"/>
                  </a:solidFill>
                  <a:prstDash val="solid"/>
                </a:ln>
                <a:solidFill>
                  <a:schemeClr val="accent2">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WATCHING!</a:t>
            </a:r>
            <a:endParaRPr lang="en-IN" sz="5400" b="1" cap="none" spc="0" dirty="0">
              <a:ln w="12700">
                <a:solidFill>
                  <a:schemeClr val="accent1"/>
                </a:solidFill>
                <a:prstDash val="solid"/>
              </a:ln>
              <a:solidFill>
                <a:schemeClr val="accent2">
                  <a:lumMod val="60000"/>
                  <a:lumOff val="40000"/>
                </a:schemeClr>
              </a:solidFill>
              <a:effectLst>
                <a:outerShdw dist="38100" dir="2640000" algn="bl" rotWithShape="0">
                  <a:schemeClr val="accent1"/>
                </a:outerShdw>
              </a:effectLst>
            </a:endParaRPr>
          </a:p>
        </p:txBody>
      </p:sp>
    </p:spTree>
    <p:extLst>
      <p:ext uri="{BB962C8B-B14F-4D97-AF65-F5344CB8AC3E}">
        <p14:creationId xmlns="" xmlns:p14="http://schemas.microsoft.com/office/powerpoint/2010/main" val="419266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353123FE-9701-420B-9C76-E616AB50AD03}"/>
              </a:ext>
            </a:extLst>
          </p:cNvPr>
          <p:cNvSpPr>
            <a:spLocks noGrp="1"/>
          </p:cNvSpPr>
          <p:nvPr>
            <p:ph type="subTitle" idx="1"/>
          </p:nvPr>
        </p:nvSpPr>
        <p:spPr>
          <a:xfrm>
            <a:off x="1326037" y="605642"/>
            <a:ext cx="9382812" cy="5628903"/>
          </a:xfrm>
        </p:spPr>
        <p:style>
          <a:lnRef idx="1">
            <a:schemeClr val="accent2"/>
          </a:lnRef>
          <a:fillRef idx="2">
            <a:schemeClr val="accent2"/>
          </a:fillRef>
          <a:effectRef idx="1">
            <a:schemeClr val="accent2"/>
          </a:effectRef>
          <a:fontRef idx="minor">
            <a:schemeClr val="dk1"/>
          </a:fontRef>
        </p:style>
        <p:txBody>
          <a:bodyPr>
            <a:normAutofit/>
          </a:bodyPr>
          <a:lstStyle/>
          <a:p>
            <a:endParaRPr lang="en-IN" dirty="0" smtClean="0">
              <a:latin typeface="Times New Roman" panose="02020603050405020304" pitchFamily="18" charset="0"/>
              <a:cs typeface="Times New Roman" panose="02020603050405020304" pitchFamily="18" charset="0"/>
            </a:endParaRPr>
          </a:p>
          <a:p>
            <a:r>
              <a:rPr lang="en-IN" sz="3600" b="1" i="1" dirty="0" smtClean="0">
                <a:latin typeface="Times New Roman" panose="02020603050405020304" pitchFamily="18" charset="0"/>
                <a:cs typeface="Times New Roman" panose="02020603050405020304" pitchFamily="18" charset="0"/>
              </a:rPr>
              <a:t>Topics to be discussed ……</a:t>
            </a:r>
          </a:p>
          <a:p>
            <a:pPr algn="l">
              <a:buFont typeface="Courier New" pitchFamily="49" charset="0"/>
              <a:buChar char="o"/>
            </a:pPr>
            <a:r>
              <a:rPr lang="en-IN" sz="2800" b="1" i="1" dirty="0" smtClean="0">
                <a:latin typeface="Times New Roman" panose="02020603050405020304" pitchFamily="18" charset="0"/>
                <a:cs typeface="Times New Roman" panose="02020603050405020304" pitchFamily="18" charset="0"/>
              </a:rPr>
              <a:t> </a:t>
            </a:r>
            <a:r>
              <a:rPr lang="en-IN" sz="2800" i="1" dirty="0" smtClean="0">
                <a:latin typeface="Times New Roman" panose="02020603050405020304" pitchFamily="18" charset="0"/>
                <a:cs typeface="Times New Roman" panose="02020603050405020304" pitchFamily="18" charset="0"/>
              </a:rPr>
              <a:t>Electron Emission</a:t>
            </a:r>
          </a:p>
          <a:p>
            <a:pPr algn="l">
              <a:buFont typeface="Courier New" pitchFamily="49" charset="0"/>
              <a:buChar char="o"/>
            </a:pPr>
            <a:r>
              <a:rPr lang="en-IN" sz="2800" i="1" dirty="0" smtClean="0">
                <a:latin typeface="Times New Roman" panose="02020603050405020304" pitchFamily="18" charset="0"/>
                <a:cs typeface="Times New Roman" panose="02020603050405020304" pitchFamily="18" charset="0"/>
              </a:rPr>
              <a:t> Methods of Electron Emission</a:t>
            </a:r>
          </a:p>
          <a:p>
            <a:pPr algn="l">
              <a:buFont typeface="Courier New" pitchFamily="49" charset="0"/>
              <a:buChar char="o"/>
            </a:pPr>
            <a:r>
              <a:rPr lang="en-IN" sz="2800" i="1" dirty="0" smtClean="0">
                <a:latin typeface="Times New Roman" panose="02020603050405020304" pitchFamily="18" charset="0"/>
                <a:cs typeface="Times New Roman" panose="02020603050405020304" pitchFamily="18" charset="0"/>
              </a:rPr>
              <a:t> Work Function</a:t>
            </a:r>
          </a:p>
          <a:p>
            <a:pPr algn="l">
              <a:buFont typeface="Courier New" pitchFamily="49" charset="0"/>
              <a:buChar char="o"/>
            </a:pPr>
            <a:r>
              <a:rPr lang="en-IN" sz="2800" i="1" dirty="0" smtClean="0">
                <a:latin typeface="Times New Roman" panose="02020603050405020304" pitchFamily="18" charset="0"/>
                <a:cs typeface="Times New Roman" panose="02020603050405020304" pitchFamily="18" charset="0"/>
              </a:rPr>
              <a:t> Photoelectric Effect</a:t>
            </a:r>
          </a:p>
          <a:p>
            <a:pPr algn="l">
              <a:buFont typeface="Courier New" pitchFamily="49" charset="0"/>
              <a:buChar char="o"/>
            </a:pPr>
            <a:r>
              <a:rPr lang="en-IN" sz="2800" i="1" dirty="0" smtClean="0">
                <a:latin typeface="Times New Roman" panose="02020603050405020304" pitchFamily="18" charset="0"/>
                <a:cs typeface="Times New Roman" panose="02020603050405020304" pitchFamily="18" charset="0"/>
              </a:rPr>
              <a:t> Experimental study of Photoelectric Effect.</a:t>
            </a:r>
          </a:p>
          <a:p>
            <a:pPr algn="l">
              <a:buFont typeface="Courier New" pitchFamily="49" charset="0"/>
              <a:buChar char="o"/>
            </a:pPr>
            <a:r>
              <a:rPr lang="en-IN" sz="2800" i="1" dirty="0" smtClean="0">
                <a:latin typeface="Times New Roman" panose="02020603050405020304" pitchFamily="18" charset="0"/>
                <a:cs typeface="Times New Roman" panose="02020603050405020304" pitchFamily="18" charset="0"/>
              </a:rPr>
              <a:t> Effect of Intensity on Photoelectric current.</a:t>
            </a:r>
          </a:p>
          <a:p>
            <a:pPr algn="l">
              <a:buFont typeface="Courier New" pitchFamily="49" charset="0"/>
              <a:buChar char="o"/>
            </a:pPr>
            <a:r>
              <a:rPr lang="en-IN" sz="2800" i="1" dirty="0" smtClean="0">
                <a:latin typeface="Times New Roman" panose="02020603050405020304" pitchFamily="18" charset="0"/>
                <a:cs typeface="Times New Roman" panose="02020603050405020304" pitchFamily="18" charset="0"/>
              </a:rPr>
              <a:t> Effect of Collector Potential on Photoelectric current: </a:t>
            </a:r>
          </a:p>
          <a:p>
            <a:pPr algn="l"/>
            <a:r>
              <a:rPr lang="en-IN" sz="2800" i="1" dirty="0" smtClean="0">
                <a:latin typeface="Times New Roman" panose="02020603050405020304" pitchFamily="18" charset="0"/>
                <a:cs typeface="Times New Roman" panose="02020603050405020304" pitchFamily="18" charset="0"/>
              </a:rPr>
              <a:t>    (when Intensity &amp; Frequency of radiation is fixed.) </a:t>
            </a:r>
          </a:p>
          <a:p>
            <a:pPr algn="l">
              <a:buFont typeface="Courier New" pitchFamily="49" charset="0"/>
              <a:buChar char="o"/>
            </a:pPr>
            <a:endParaRPr lang="en-IN" sz="2800" i="1" dirty="0">
              <a:latin typeface="Times New Roman" pitchFamily="18" charset="0"/>
              <a:cs typeface="Times New Roman" panose="02020603050405020304" pitchFamily="18" charset="0"/>
            </a:endParaRPr>
          </a:p>
        </p:txBody>
      </p:sp>
    </p:spTree>
    <p:extLst>
      <p:ext uri="{BB962C8B-B14F-4D97-AF65-F5344CB8AC3E}">
        <p14:creationId xmlns="" xmlns:p14="http://schemas.microsoft.com/office/powerpoint/2010/main" val="2497604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Subtitle 2">
                <a:extLst>
                  <a:ext uri="{FF2B5EF4-FFF2-40B4-BE49-F238E27FC236}">
                    <a16:creationId xmlns:a16="http://schemas.microsoft.com/office/drawing/2014/main" id="{353123FE-9701-420B-9C76-E616AB50AD03}"/>
                  </a:ext>
                </a:extLst>
              </p:cNvPr>
              <p:cNvSpPr>
                <a:spLocks noGrp="1"/>
              </p:cNvSpPr>
              <p:nvPr>
                <p:ph type="subTitle" idx="1"/>
              </p:nvPr>
            </p:nvSpPr>
            <p:spPr>
              <a:xfrm>
                <a:off x="1326037" y="329938"/>
                <a:ext cx="9382812" cy="6419654"/>
              </a:xfrm>
            </p:spPr>
            <p:style>
              <a:lnRef idx="1">
                <a:schemeClr val="accent2"/>
              </a:lnRef>
              <a:fillRef idx="2">
                <a:schemeClr val="accent2"/>
              </a:fillRef>
              <a:effectRef idx="1">
                <a:schemeClr val="accent2"/>
              </a:effectRef>
              <a:fontRef idx="minor">
                <a:schemeClr val="dk1"/>
              </a:fontRef>
            </p:style>
            <p:txBody>
              <a:bodyPr>
                <a:normAutofit lnSpcReduction="10000"/>
              </a:bodyPr>
              <a:lstStyle/>
              <a:p>
                <a:endParaRPr lang="en-IN" b="1"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IN"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 EMISSION</a:t>
                </a:r>
              </a:p>
              <a:p>
                <a:pPr marL="342900" indent="-342900" algn="jus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emission/ejection of electrons from the metal surface is known as </a:t>
                </a:r>
                <a:r>
                  <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 Emission.</a:t>
                </a:r>
              </a:p>
              <a:p>
                <a:pPr algn="just"/>
                <a:r>
                  <a:rPr lang="en-IN" i="1" dirty="0">
                    <a:solidFill>
                      <a:schemeClr val="tx1"/>
                    </a:solidFill>
                    <a:latin typeface="Times New Roman" panose="02020603050405020304" pitchFamily="18" charset="0"/>
                    <a:cs typeface="Times New Roman" panose="02020603050405020304" pitchFamily="18" charset="0"/>
                  </a:rPr>
                  <a:t>	Every metal has free electrons, these free electrons are free to the extent that they may transfer from one atom to another within the 	metal but they cannot leave the metal surface because of 	electrostatics attraction of positive nuclei inside the atom.</a:t>
                </a:r>
              </a:p>
              <a:p>
                <a:pPr algn="just"/>
                <a:r>
                  <a:rPr lang="en-IN" i="1" dirty="0">
                    <a:solidFill>
                      <a:schemeClr val="tx1"/>
                    </a:solidFill>
                    <a:latin typeface="Times New Roman" panose="02020603050405020304" pitchFamily="18" charset="0"/>
                    <a:cs typeface="Times New Roman" panose="02020603050405020304" pitchFamily="18" charset="0"/>
                  </a:rPr>
                  <a:t>	However, if sufficient energy is given to the free electrons, their kinetic energy increases and thus the electrons will cross over the 	surface barrier to leave the metal.</a:t>
                </a:r>
              </a:p>
              <a:p>
                <a:pPr algn="just"/>
                <a:endParaRPr lang="en-IN" i="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IN" b="1" dirty="0">
                    <a:solidFill>
                      <a:schemeClr val="tx1"/>
                    </a:solidFill>
                    <a:latin typeface="Times New Roman" panose="02020603050405020304" pitchFamily="18" charset="0"/>
                    <a:cs typeface="Times New Roman" panose="02020603050405020304" pitchFamily="18" charset="0"/>
                  </a:rPr>
                  <a:t>Work function</a:t>
                </a:r>
                <a:r>
                  <a:rPr lang="en-IN"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2600" b="1" i="1" dirty="0" smtClean="0">
                            <a:solidFill>
                              <a:srgbClr val="C00000"/>
                            </a:solidFill>
                            <a:latin typeface="Cambria Math" panose="02040503050406030204" pitchFamily="18" charset="0"/>
                          </a:rPr>
                        </m:ctrlPr>
                      </m:sSubPr>
                      <m:e>
                        <m:r>
                          <a:rPr lang="en-US" sz="2600" b="1" i="1" dirty="0">
                            <a:solidFill>
                              <a:srgbClr val="C00000"/>
                            </a:solidFill>
                            <a:latin typeface="Cambria Math" panose="02040503050406030204" pitchFamily="18" charset="0"/>
                          </a:rPr>
                          <m:t>ф</m:t>
                        </m:r>
                      </m:e>
                      <m:sub>
                        <m:r>
                          <a:rPr lang="en-US" sz="2600" b="1" i="1" dirty="0">
                            <a:solidFill>
                              <a:srgbClr val="C00000"/>
                            </a:solidFill>
                            <a:latin typeface="Cambria Math" panose="02040503050406030204" pitchFamily="18" charset="0"/>
                          </a:rPr>
                          <m:t>𝟎</m:t>
                        </m:r>
                      </m:sub>
                    </m:sSub>
                  </m:oMath>
                </a14:m>
                <a:r>
                  <a:rPr lang="en-IN" dirty="0">
                    <a:solidFill>
                      <a:schemeClr val="tx1"/>
                    </a:solidFill>
                    <a:latin typeface="Times New Roman" panose="02020603050405020304" pitchFamily="18" charset="0"/>
                    <a:cs typeface="Times New Roman" panose="02020603050405020304" pitchFamily="18" charset="0"/>
                  </a:rPr>
                  <a:t>): The minimum amount of energy required by an electron to just escape from metal’s surface is called </a:t>
                </a:r>
                <a:r>
                  <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 function</a:t>
                </a:r>
                <a:r>
                  <a:rPr lang="en-IN"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ф</m:t>
                        </m:r>
                      </m:e>
                      <m:sub>
                        <m:r>
                          <a:rPr lang="en-US" i="1" dirty="0">
                            <a:latin typeface="Cambria Math" panose="02040503050406030204" pitchFamily="18" charset="0"/>
                          </a:rPr>
                          <m:t>0</m:t>
                        </m:r>
                      </m:sub>
                    </m:sSub>
                  </m:oMath>
                </a14:m>
                <a:r>
                  <a:rPr lang="en-IN" dirty="0">
                    <a:solidFill>
                      <a:schemeClr val="tx1"/>
                    </a:solidFill>
                    <a:latin typeface="Times New Roman" panose="02020603050405020304" pitchFamily="18" charset="0"/>
                    <a:cs typeface="Times New Roman" panose="02020603050405020304" pitchFamily="18" charset="0"/>
                  </a:rPr>
                  <a:t>) of the metal.</a:t>
                </a:r>
              </a:p>
              <a:p>
                <a:pPr algn="just"/>
                <a:r>
                  <a:rPr lang="en-IN" i="1" dirty="0">
                    <a:solidFill>
                      <a:schemeClr val="tx1"/>
                    </a:solidFill>
                    <a:latin typeface="Times New Roman" panose="02020603050405020304" pitchFamily="18" charset="0"/>
                    <a:cs typeface="Times New Roman" panose="02020603050405020304" pitchFamily="18" charset="0"/>
                  </a:rPr>
                  <a:t>	The work function of pure metals varies roughly from 2eV to 6eV.</a:t>
                </a:r>
              </a:p>
              <a:p>
                <a:pPr algn="just"/>
                <a14:m>
                  <m:oMathPara xmlns:m="http://schemas.openxmlformats.org/officeDocument/2006/math">
                    <m:oMathParaPr>
                      <m:jc m:val="centerGroup"/>
                    </m:oMathParaPr>
                    <m:oMath xmlns:m="http://schemas.openxmlformats.org/officeDocument/2006/math">
                      <m:r>
                        <a:rPr lang="en-IN" b="1" i="1" smtClean="0">
                          <a:solidFill>
                            <a:srgbClr val="C00000"/>
                          </a:solidFill>
                          <a:latin typeface="Cambria Math" panose="02040503050406030204" pitchFamily="18" charset="0"/>
                          <a:cs typeface="Times New Roman" panose="02020603050405020304" pitchFamily="18" charset="0"/>
                        </a:rPr>
                        <m:t>𝟏</m:t>
                      </m:r>
                      <m:r>
                        <a:rPr lang="en-IN" b="1" i="1" smtClean="0">
                          <a:solidFill>
                            <a:srgbClr val="C00000"/>
                          </a:solidFill>
                          <a:latin typeface="Cambria Math" panose="02040503050406030204" pitchFamily="18" charset="0"/>
                          <a:cs typeface="Times New Roman" panose="02020603050405020304" pitchFamily="18" charset="0"/>
                        </a:rPr>
                        <m:t>𝒆𝑽</m:t>
                      </m:r>
                      <m:r>
                        <a:rPr lang="en-IN" b="1" i="1" smtClean="0">
                          <a:solidFill>
                            <a:srgbClr val="C00000"/>
                          </a:solidFill>
                          <a:latin typeface="Cambria Math" panose="02040503050406030204" pitchFamily="18" charset="0"/>
                          <a:cs typeface="Times New Roman" panose="02020603050405020304" pitchFamily="18" charset="0"/>
                        </a:rPr>
                        <m:t>=</m:t>
                      </m:r>
                      <m:r>
                        <a:rPr lang="en-IN" b="1" i="1" smtClean="0">
                          <a:solidFill>
                            <a:srgbClr val="C00000"/>
                          </a:solidFill>
                          <a:latin typeface="Cambria Math" panose="02040503050406030204" pitchFamily="18" charset="0"/>
                          <a:cs typeface="Times New Roman" panose="02020603050405020304" pitchFamily="18" charset="0"/>
                        </a:rPr>
                        <m:t>𝟏</m:t>
                      </m:r>
                      <m:r>
                        <a:rPr lang="en-IN" b="1" i="1" smtClean="0">
                          <a:solidFill>
                            <a:srgbClr val="C00000"/>
                          </a:solidFill>
                          <a:latin typeface="Cambria Math" panose="02040503050406030204" pitchFamily="18" charset="0"/>
                          <a:cs typeface="Times New Roman" panose="02020603050405020304" pitchFamily="18" charset="0"/>
                        </a:rPr>
                        <m:t>.</m:t>
                      </m:r>
                      <m:r>
                        <a:rPr lang="en-IN" b="1" i="1" smtClean="0">
                          <a:solidFill>
                            <a:srgbClr val="C00000"/>
                          </a:solidFill>
                          <a:latin typeface="Cambria Math" panose="02040503050406030204" pitchFamily="18" charset="0"/>
                          <a:cs typeface="Times New Roman" panose="02020603050405020304" pitchFamily="18" charset="0"/>
                        </a:rPr>
                        <m:t>𝟔𝟎𝟐</m:t>
                      </m:r>
                      <m:r>
                        <a:rPr lang="en-IN"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IN"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IN"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𝟏𝟎</m:t>
                          </m:r>
                        </m:e>
                        <m:sup>
                          <m:r>
                            <a:rPr lang="en-IN"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en-IN"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𝟏𝟗</m:t>
                          </m:r>
                        </m:sup>
                      </m:sSup>
                      <m:r>
                        <a:rPr lang="en-IN"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𝑱</m:t>
                      </m:r>
                    </m:oMath>
                  </m:oMathPara>
                </a14:m>
                <a:endParaRPr lang="en-IN" b="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p:sp>
            <p:nvSpPr>
              <p:cNvPr id="3" name="Subtitle 2">
                <a:extLst>
                  <a:ext uri="{FF2B5EF4-FFF2-40B4-BE49-F238E27FC236}">
                    <a16:creationId xmlns:a14="http://schemas.microsoft.com/office/drawing/2010/main" xmlns="" xmlns:a16="http://schemas.microsoft.com/office/drawing/2014/main" id="{353123FE-9701-420B-9C76-E616AB50AD03}"/>
                  </a:ext>
                </a:extLst>
              </p:cNvPr>
              <p:cNvSpPr>
                <a:spLocks noGrp="1" noRot="1" noChangeAspect="1" noMove="1" noResize="1" noEditPoints="1" noAdjustHandles="1" noChangeArrowheads="1" noChangeShapeType="1" noTextEdit="1"/>
              </p:cNvSpPr>
              <p:nvPr>
                <p:ph type="subTitle" idx="1"/>
              </p:nvPr>
            </p:nvSpPr>
            <p:spPr>
              <a:xfrm>
                <a:off x="1326037" y="329938"/>
                <a:ext cx="9382812" cy="6419654"/>
              </a:xfrm>
              <a:blipFill>
                <a:blip r:embed="rId2" cstate="print"/>
                <a:stretch>
                  <a:fillRect l="-1039" r="-909"/>
                </a:stretch>
              </a:blipFill>
            </p:spPr>
            <p:txBody>
              <a:bodyPr/>
              <a:lstStyle/>
              <a:p>
                <a:r>
                  <a:rPr lang="en-IN">
                    <a:noFill/>
                  </a:rPr>
                  <a:t> </a:t>
                </a:r>
              </a:p>
            </p:txBody>
          </p:sp>
        </mc:Fallback>
      </mc:AlternateContent>
    </p:spTree>
    <p:extLst>
      <p:ext uri="{BB962C8B-B14F-4D97-AF65-F5344CB8AC3E}">
        <p14:creationId xmlns="" xmlns:p14="http://schemas.microsoft.com/office/powerpoint/2010/main" val="3954972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Subtitle 2">
                <a:extLst>
                  <a:ext uri="{FF2B5EF4-FFF2-40B4-BE49-F238E27FC236}">
                    <a16:creationId xmlns:a16="http://schemas.microsoft.com/office/drawing/2014/main" id="{353123FE-9701-420B-9C76-E616AB50AD03}"/>
                  </a:ext>
                </a:extLst>
              </p:cNvPr>
              <p:cNvSpPr>
                <a:spLocks noGrp="1"/>
              </p:cNvSpPr>
              <p:nvPr>
                <p:ph type="subTitle" idx="1"/>
              </p:nvPr>
            </p:nvSpPr>
            <p:spPr>
              <a:xfrm>
                <a:off x="1326037" y="329938"/>
                <a:ext cx="9382812" cy="6419654"/>
              </a:xfrm>
            </p:spPr>
            <p:style>
              <a:lnRef idx="1">
                <a:schemeClr val="accent2"/>
              </a:lnRef>
              <a:fillRef idx="2">
                <a:schemeClr val="accent2"/>
              </a:fillRef>
              <a:effectRef idx="1">
                <a:schemeClr val="accent2"/>
              </a:effectRef>
              <a:fontRef idx="minor">
                <a:schemeClr val="dk1"/>
              </a:fontRef>
            </p:style>
            <p:txBody>
              <a:bodyPr/>
              <a:lstStyle/>
              <a:p>
                <a:pPr algn="just"/>
                <a:endParaRPr lang="en-IN" b="1" dirty="0">
                  <a:latin typeface="Times New Roman" panose="02020603050405020304" pitchFamily="18" charset="0"/>
                  <a:cs typeface="Times New Roman" panose="02020603050405020304" pitchFamily="18" charset="0"/>
                </a:endParaRPr>
              </a:p>
              <a:p>
                <a:r>
                  <a:rPr lang="en-IN" b="1" dirty="0">
                    <a:solidFill>
                      <a:schemeClr val="tx1">
                        <a:lumMod val="95000"/>
                        <a:lumOff val="5000"/>
                      </a:schemeClr>
                    </a:solidFill>
                    <a:latin typeface="Times New Roman" panose="02020603050405020304" pitchFamily="18" charset="0"/>
                    <a:cs typeface="Times New Roman" panose="02020603050405020304" pitchFamily="18" charset="0"/>
                  </a:rPr>
                  <a:t>METHODS OF ELECTRON EMISSION</a:t>
                </a:r>
              </a:p>
              <a:p>
                <a:pPr marL="342900" indent="-342900" algn="just">
                  <a:buFont typeface="Wingdings" panose="05000000000000000000" pitchFamily="2" charset="2"/>
                  <a:buChar char="Ø"/>
                </a:pPr>
                <a:r>
                  <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Thermionic emission:</a:t>
                </a:r>
                <a:r>
                  <a:rPr lang="en-IN" dirty="0">
                    <a:solidFill>
                      <a:schemeClr val="tx1"/>
                    </a:solidFill>
                    <a:latin typeface="Times New Roman" panose="02020603050405020304" pitchFamily="18" charset="0"/>
                    <a:cs typeface="Times New Roman" panose="02020603050405020304" pitchFamily="18" charset="0"/>
                  </a:rPr>
                  <a:t>In this method, the metal is heated to a sufficient temperature (about </a:t>
                </a:r>
                <a14:m>
                  <m:oMath xmlns:m="http://schemas.openxmlformats.org/officeDocument/2006/math">
                    <m:sSup>
                      <m:sSupPr>
                        <m:ctrlPr>
                          <a:rPr lang="en-IN" i="1" dirty="0" smtClean="0">
                            <a:solidFill>
                              <a:schemeClr val="tx1"/>
                            </a:solidFill>
                            <a:latin typeface="Cambria Math" panose="02040503050406030204" pitchFamily="18" charset="0"/>
                            <a:cs typeface="Times New Roman" panose="02020603050405020304" pitchFamily="18" charset="0"/>
                          </a:rPr>
                        </m:ctrlPr>
                      </m:sSupPr>
                      <m:e>
                        <m:r>
                          <a:rPr lang="en-IN" i="1" dirty="0" smtClean="0">
                            <a:solidFill>
                              <a:schemeClr val="tx1"/>
                            </a:solidFill>
                            <a:latin typeface="Cambria Math" panose="02040503050406030204" pitchFamily="18" charset="0"/>
                            <a:cs typeface="Times New Roman" panose="02020603050405020304" pitchFamily="18" charset="0"/>
                          </a:rPr>
                          <m:t>2500</m:t>
                        </m:r>
                      </m:e>
                      <m:sup>
                        <m:r>
                          <a:rPr lang="en-IN" i="1" dirty="0" smtClean="0">
                            <a:solidFill>
                              <a:schemeClr val="tx1"/>
                            </a:solidFill>
                            <a:latin typeface="Cambria Math" panose="02040503050406030204" pitchFamily="18" charset="0"/>
                            <a:cs typeface="Times New Roman" panose="02020603050405020304" pitchFamily="18" charset="0"/>
                          </a:rPr>
                          <m:t>0</m:t>
                        </m:r>
                      </m:sup>
                    </m:sSup>
                  </m:oMath>
                </a14:m>
                <a:r>
                  <a:rPr lang="en-IN" dirty="0">
                    <a:solidFill>
                      <a:schemeClr val="tx1"/>
                    </a:solidFill>
                    <a:latin typeface="Times New Roman" panose="02020603050405020304" pitchFamily="18" charset="0"/>
                    <a:cs typeface="Times New Roman" panose="02020603050405020304" pitchFamily="18" charset="0"/>
                  </a:rPr>
                  <a:t>C) to enable the free electrons to leave the metal surface. The number of electrons emitted depends upon the temperature. The higher the temperature, the greater is the emission of electrons. The ejected electrons are called </a:t>
                </a:r>
                <a:r>
                  <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thermal electrons</a:t>
                </a:r>
                <a:r>
                  <a:rPr lang="en-IN" i="1"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Field emission:</a:t>
                </a:r>
                <a:r>
                  <a:rPr lang="en-IN" dirty="0">
                    <a:solidFill>
                      <a:schemeClr val="tx1"/>
                    </a:solidFill>
                    <a:latin typeface="Times New Roman" panose="02020603050405020304" pitchFamily="18" charset="0"/>
                    <a:cs typeface="Times New Roman" panose="02020603050405020304" pitchFamily="18" charset="0"/>
                  </a:rPr>
                  <a:t>In this method,  strong electric field (i.e. a high positive voltage) is applied at the metal surface which pulls the free electrons out of the metal because of the attraction of positive field. The ejected electrons are called </a:t>
                </a:r>
                <a:r>
                  <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fieldelectrons</a:t>
                </a:r>
                <a:r>
                  <a:rPr lang="en-IN" dirty="0">
                    <a:solidFill>
                      <a:schemeClr val="tx1"/>
                    </a:solidFill>
                    <a:latin typeface="Times New Roman" panose="02020603050405020304" pitchFamily="18" charset="0"/>
                    <a:cs typeface="Times New Roman" panose="02020603050405020304" pitchFamily="18" charset="0"/>
                  </a:rPr>
                  <a:t>.</a:t>
                </a:r>
                <a:endPar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Photoelectric emission: </a:t>
                </a:r>
                <a:r>
                  <a:rPr lang="en-IN" dirty="0">
                    <a:solidFill>
                      <a:schemeClr val="tx1"/>
                    </a:solidFill>
                    <a:latin typeface="Times New Roman" panose="02020603050405020304" pitchFamily="18" charset="0"/>
                    <a:cs typeface="Times New Roman" panose="02020603050405020304" pitchFamily="18" charset="0"/>
                  </a:rPr>
                  <a:t>In this method, the energy of light falling upon the metal surface is transferred to the free electrons within the metal to enable them to leave the surface. The greater the intensity of light beam falling on the metal surface, the greater is the photoelectric emission. The ejected electrons are called </a:t>
                </a:r>
                <a:r>
                  <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photoelectrons</a:t>
                </a:r>
                <a:r>
                  <a:rPr lang="en-IN" dirty="0">
                    <a:solidFill>
                      <a:schemeClr val="tx1"/>
                    </a:solidFill>
                    <a:latin typeface="Times New Roman" panose="02020603050405020304" pitchFamily="18" charset="0"/>
                    <a:cs typeface="Times New Roman" panose="02020603050405020304" pitchFamily="18" charset="0"/>
                  </a:rPr>
                  <a:t>. </a:t>
                </a:r>
                <a:endPar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p:sp>
            <p:nvSpPr>
              <p:cNvPr id="3" name="Subtitle 2">
                <a:extLst>
                  <a:ext uri="{FF2B5EF4-FFF2-40B4-BE49-F238E27FC236}">
                    <a16:creationId xmlns:a14="http://schemas.microsoft.com/office/drawing/2010/main" xmlns:a16="http://schemas.microsoft.com/office/drawing/2014/main" xmlns="" id="{353123FE-9701-420B-9C76-E616AB50AD03}"/>
                  </a:ext>
                </a:extLst>
              </p:cNvPr>
              <p:cNvSpPr>
                <a:spLocks noGrp="1" noRot="1" noChangeAspect="1" noMove="1" noResize="1" noEditPoints="1" noAdjustHandles="1" noChangeArrowheads="1" noChangeShapeType="1" noTextEdit="1"/>
              </p:cNvSpPr>
              <p:nvPr>
                <p:ph type="subTitle" idx="1"/>
              </p:nvPr>
            </p:nvSpPr>
            <p:spPr>
              <a:xfrm>
                <a:off x="1326037" y="329938"/>
                <a:ext cx="9382812" cy="6419654"/>
              </a:xfrm>
              <a:blipFill>
                <a:blip r:embed="rId2" cstate="print"/>
                <a:stretch>
                  <a:fillRect l="-974" r="-909"/>
                </a:stretch>
              </a:blipFill>
            </p:spPr>
            <p:txBody>
              <a:bodyPr/>
              <a:lstStyle/>
              <a:p>
                <a:r>
                  <a:rPr lang="en-IN">
                    <a:noFill/>
                  </a:rPr>
                  <a:t> </a:t>
                </a:r>
              </a:p>
            </p:txBody>
          </p:sp>
        </mc:Fallback>
      </mc:AlternateContent>
    </p:spTree>
    <p:extLst>
      <p:ext uri="{BB962C8B-B14F-4D97-AF65-F5344CB8AC3E}">
        <p14:creationId xmlns="" xmlns:p14="http://schemas.microsoft.com/office/powerpoint/2010/main" val="462717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353123FE-9701-420B-9C76-E616AB50AD03}"/>
              </a:ext>
            </a:extLst>
          </p:cNvPr>
          <p:cNvSpPr>
            <a:spLocks noGrp="1"/>
          </p:cNvSpPr>
          <p:nvPr>
            <p:ph type="subTitle" idx="1"/>
          </p:nvPr>
        </p:nvSpPr>
        <p:spPr>
          <a:xfrm>
            <a:off x="1326037" y="329938"/>
            <a:ext cx="9382812" cy="6419654"/>
          </a:xfrm>
        </p:spPr>
        <p:style>
          <a:lnRef idx="1">
            <a:schemeClr val="accent2"/>
          </a:lnRef>
          <a:fillRef idx="2">
            <a:schemeClr val="accent2"/>
          </a:fillRef>
          <a:effectRef idx="1">
            <a:schemeClr val="accent2"/>
          </a:effectRef>
          <a:fontRef idx="minor">
            <a:schemeClr val="dk1"/>
          </a:fontRef>
        </p:style>
        <p:txBody>
          <a:bodyPr/>
          <a:lstStyle/>
          <a:p>
            <a:pPr algn="just"/>
            <a:endParaRPr lang="en-IN" b="1" dirty="0">
              <a:latin typeface="Times New Roman" panose="02020603050405020304" pitchFamily="18" charset="0"/>
              <a:cs typeface="Times New Roman" panose="02020603050405020304" pitchFamily="18" charset="0"/>
            </a:endParaRPr>
          </a:p>
          <a:p>
            <a:r>
              <a:rPr lang="en-IN" b="1" dirty="0">
                <a:solidFill>
                  <a:schemeClr val="tx1">
                    <a:lumMod val="95000"/>
                    <a:lumOff val="5000"/>
                  </a:schemeClr>
                </a:solidFill>
                <a:latin typeface="Times New Roman" panose="02020603050405020304" pitchFamily="18" charset="0"/>
                <a:cs typeface="Times New Roman" panose="02020603050405020304" pitchFamily="18" charset="0"/>
              </a:rPr>
              <a:t>METHODS OF ELECTRON EMISSION</a:t>
            </a:r>
          </a:p>
          <a:p>
            <a:pPr marL="342900" indent="-342900" algn="just">
              <a:buFont typeface="Wingdings" panose="05000000000000000000" pitchFamily="2" charset="2"/>
              <a:buChar char="Ø"/>
            </a:pPr>
            <a:r>
              <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Secondary emission:</a:t>
            </a:r>
            <a:r>
              <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IN" dirty="0">
                <a:solidFill>
                  <a:schemeClr val="tx1"/>
                </a:solidFill>
                <a:latin typeface="Times New Roman" panose="02020603050405020304" pitchFamily="18" charset="0"/>
                <a:cs typeface="Times New Roman" panose="02020603050405020304" pitchFamily="18" charset="0"/>
              </a:rPr>
              <a:t>In this method, a high velocity beam of primary electrons strikes the metal surface. The intensity of secondary emission depends upon the emitter material, mass and energy of bombarding particles. The ejected electrons are called </a:t>
            </a:r>
            <a:r>
              <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secondary</a:t>
            </a:r>
            <a:r>
              <a:rPr lang="en-IN" dirty="0">
                <a:solidFill>
                  <a:schemeClr val="tx1"/>
                </a:solidFill>
                <a:latin typeface="Times New Roman" panose="02020603050405020304" pitchFamily="18" charset="0"/>
                <a:cs typeface="Times New Roman" panose="02020603050405020304" pitchFamily="18" charset="0"/>
              </a:rPr>
              <a:t> </a:t>
            </a:r>
            <a:r>
              <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a:t>
            </a:r>
            <a:r>
              <a:rPr lang="en-IN" dirty="0">
                <a:solidFill>
                  <a:schemeClr val="tx1"/>
                </a:solidFill>
                <a:latin typeface="Times New Roman" panose="02020603050405020304" pitchFamily="18" charset="0"/>
                <a:cs typeface="Times New Roman" panose="02020603050405020304" pitchFamily="18" charset="0"/>
              </a:rPr>
              <a:t>.</a:t>
            </a: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31633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353123FE-9701-420B-9C76-E616AB50AD03}"/>
              </a:ext>
            </a:extLst>
          </p:cNvPr>
          <p:cNvSpPr>
            <a:spLocks noGrp="1"/>
          </p:cNvSpPr>
          <p:nvPr>
            <p:ph type="subTitle" idx="1"/>
          </p:nvPr>
        </p:nvSpPr>
        <p:spPr>
          <a:xfrm>
            <a:off x="1326037" y="329938"/>
            <a:ext cx="9382812" cy="6419654"/>
          </a:xfrm>
        </p:spPr>
        <p:style>
          <a:lnRef idx="1">
            <a:schemeClr val="accent2"/>
          </a:lnRef>
          <a:fillRef idx="2">
            <a:schemeClr val="accent2"/>
          </a:fillRef>
          <a:effectRef idx="1">
            <a:schemeClr val="accent2"/>
          </a:effectRef>
          <a:fontRef idx="minor">
            <a:schemeClr val="dk1"/>
          </a:fontRef>
        </p:style>
        <p:txBody>
          <a:bodyPr>
            <a:normAutofit fontScale="92500"/>
          </a:bodyPr>
          <a:lstStyle/>
          <a:p>
            <a:pPr algn="just"/>
            <a:endParaRPr lang="en-IN" b="1" dirty="0">
              <a:latin typeface="Times New Roman" panose="02020603050405020304" pitchFamily="18" charset="0"/>
              <a:cs typeface="Times New Roman" panose="02020603050405020304" pitchFamily="18" charset="0"/>
            </a:endParaRPr>
          </a:p>
          <a:p>
            <a:r>
              <a:rPr lang="en-I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HOTOELECTRIC </a:t>
            </a:r>
            <a:r>
              <a:rPr lang="en-I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FFECT</a:t>
            </a:r>
          </a:p>
          <a:p>
            <a:pPr marL="342900" indent="-342900" algn="just">
              <a:buFont typeface="Wingdings" panose="05000000000000000000" pitchFamily="2" charset="2"/>
              <a:buChar char="Ø"/>
            </a:pPr>
            <a:r>
              <a:rPr lang="en-IN" dirty="0">
                <a:solidFill>
                  <a:schemeClr val="tx1"/>
                </a:solidFill>
                <a:latin typeface="Times New Roman" panose="02020603050405020304" pitchFamily="18" charset="0"/>
                <a:cs typeface="Times New Roman" panose="02020603050405020304" pitchFamily="18" charset="0"/>
              </a:rPr>
              <a:t>The phenomena of emission of electrons from a metal surface, when radiations of suitable frequency is incident on it, is called </a:t>
            </a:r>
            <a:r>
              <a:rPr lang="en-IN"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photoelectric effect</a:t>
            </a:r>
            <a:r>
              <a:rPr lang="en-IN"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Courier New" panose="02070309020205020404" pitchFamily="49" charset="0"/>
              <a:buChar char="o"/>
            </a:pPr>
            <a:r>
              <a:rPr lang="en-IN" i="1" dirty="0">
                <a:solidFill>
                  <a:schemeClr val="tx1"/>
                </a:solidFill>
                <a:latin typeface="Times New Roman" panose="02020603050405020304" pitchFamily="18" charset="0"/>
                <a:cs typeface="Times New Roman" panose="02020603050405020304" pitchFamily="18" charset="0"/>
              </a:rPr>
              <a:t>Alkali metals : Li, Na, K, Cs &amp; </a:t>
            </a:r>
            <a:r>
              <a:rPr lang="en-IN" i="1" dirty="0" err="1">
                <a:solidFill>
                  <a:schemeClr val="tx1"/>
                </a:solidFill>
                <a:latin typeface="Times New Roman" panose="02020603050405020304" pitchFamily="18" charset="0"/>
                <a:cs typeface="Times New Roman" panose="02020603050405020304" pitchFamily="18" charset="0"/>
              </a:rPr>
              <a:t>Rb</a:t>
            </a:r>
            <a:r>
              <a:rPr lang="en-IN" i="1" dirty="0">
                <a:solidFill>
                  <a:schemeClr val="tx1"/>
                </a:solidFill>
                <a:latin typeface="Times New Roman" panose="02020603050405020304" pitchFamily="18" charset="0"/>
                <a:cs typeface="Times New Roman" panose="02020603050405020304" pitchFamily="18" charset="0"/>
              </a:rPr>
              <a:t>  - Highly photosensitive - Emit electrons even with visible light.</a:t>
            </a:r>
          </a:p>
          <a:p>
            <a:pPr marL="342900" indent="-342900" algn="just">
              <a:buFont typeface="Courier New" panose="02070309020205020404" pitchFamily="49" charset="0"/>
              <a:buChar char="o"/>
            </a:pPr>
            <a:r>
              <a:rPr lang="en-IN" i="1" dirty="0">
                <a:solidFill>
                  <a:schemeClr val="tx1"/>
                </a:solidFill>
                <a:latin typeface="Times New Roman" panose="02020603050405020304" pitchFamily="18" charset="0"/>
                <a:cs typeface="Times New Roman" panose="02020603050405020304" pitchFamily="18" charset="0"/>
              </a:rPr>
              <a:t>Metals : Zn, Cd, Mg, Al, etc </a:t>
            </a:r>
          </a:p>
          <a:p>
            <a:pPr algn="just"/>
            <a:r>
              <a:rPr lang="en-IN" i="1" dirty="0">
                <a:solidFill>
                  <a:schemeClr val="tx1"/>
                </a:solidFill>
                <a:latin typeface="Times New Roman" panose="02020603050405020304" pitchFamily="18" charset="0"/>
                <a:cs typeface="Times New Roman" panose="02020603050405020304" pitchFamily="18" charset="0"/>
              </a:rPr>
              <a:t>               - Ultraviolet light.</a:t>
            </a:r>
          </a:p>
          <a:p>
            <a:pPr marL="342900" indent="-342900" algn="just">
              <a:buFont typeface="Courier New" panose="02070309020205020404" pitchFamily="49" charset="0"/>
              <a:buChar char="o"/>
            </a:pPr>
            <a:r>
              <a:rPr lang="en-IN" i="1" dirty="0">
                <a:solidFill>
                  <a:schemeClr val="tx1"/>
                </a:solidFill>
                <a:latin typeface="Times New Roman" panose="02020603050405020304" pitchFamily="18" charset="0"/>
                <a:cs typeface="Times New Roman" panose="02020603050405020304" pitchFamily="18" charset="0"/>
              </a:rPr>
              <a:t>Heavy Metals : X-rays.</a:t>
            </a:r>
          </a:p>
          <a:p>
            <a:pPr marL="342900" indent="-342900" algn="just">
              <a:buFont typeface="Courier New" panose="02070309020205020404" pitchFamily="49" charset="0"/>
              <a:buChar char="o"/>
            </a:pPr>
            <a:endParaRPr lang="en-IN" i="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endParaRPr lang="en-IN" i="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IN" dirty="0">
                <a:solidFill>
                  <a:schemeClr val="tx1"/>
                </a:solidFill>
                <a:latin typeface="Times New Roman" panose="02020603050405020304" pitchFamily="18" charset="0"/>
                <a:cs typeface="Times New Roman" panose="02020603050405020304" pitchFamily="18" charset="0"/>
              </a:rPr>
              <a:t>The electrons emitted by this effect are called </a:t>
            </a:r>
            <a:r>
              <a:rPr lang="en-IN"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photoelectrons</a:t>
            </a:r>
            <a:r>
              <a:rPr lang="en-IN" dirty="0">
                <a:solidFill>
                  <a:schemeClr val="tx1"/>
                </a:solidFill>
                <a:latin typeface="Times New Roman" panose="02020603050405020304" pitchFamily="18" charset="0"/>
                <a:cs typeface="Times New Roman" panose="02020603050405020304" pitchFamily="18" charset="0"/>
              </a:rPr>
              <a:t> and the current constituted by photoelectrons is known as </a:t>
            </a:r>
            <a:r>
              <a:rPr lang="en-IN"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photoelectric current </a:t>
            </a:r>
            <a:r>
              <a:rPr lang="en-IN" dirty="0">
                <a:solidFill>
                  <a:schemeClr val="tx1"/>
                </a:solidFill>
                <a:latin typeface="Times New Roman" panose="02020603050405020304" pitchFamily="18" charset="0"/>
                <a:cs typeface="Times New Roman" panose="02020603050405020304" pitchFamily="18" charset="0"/>
              </a:rPr>
              <a:t>or </a:t>
            </a:r>
            <a:r>
              <a:rPr lang="en-IN"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photocurrent.</a:t>
            </a:r>
          </a:p>
          <a:p>
            <a:pPr marL="342900" indent="-342900" algn="just">
              <a:buFont typeface="Courier New" panose="02070309020205020404" pitchFamily="49" charset="0"/>
              <a:buChar char="o"/>
            </a:pPr>
            <a:r>
              <a:rPr lang="en-IN" i="1" dirty="0">
                <a:solidFill>
                  <a:schemeClr val="tx1"/>
                </a:solidFill>
                <a:latin typeface="Times New Roman" panose="02020603050405020304" pitchFamily="18" charset="0"/>
                <a:cs typeface="Times New Roman" panose="02020603050405020304" pitchFamily="18" charset="0"/>
              </a:rPr>
              <a:t>It was discovered by </a:t>
            </a:r>
            <a:r>
              <a:rPr lang="en-IN" b="1" i="1" dirty="0">
                <a:solidFill>
                  <a:schemeClr val="tx1"/>
                </a:solidFill>
                <a:latin typeface="Times New Roman" panose="02020603050405020304" pitchFamily="18" charset="0"/>
                <a:cs typeface="Times New Roman" panose="02020603050405020304" pitchFamily="18" charset="0"/>
              </a:rPr>
              <a:t>Heinrich Hertz</a:t>
            </a:r>
            <a:r>
              <a:rPr lang="en-IN" i="1" dirty="0">
                <a:solidFill>
                  <a:schemeClr val="tx1"/>
                </a:solidFill>
                <a:latin typeface="Times New Roman" panose="02020603050405020304" pitchFamily="18" charset="0"/>
                <a:cs typeface="Times New Roman" panose="02020603050405020304" pitchFamily="18" charset="0"/>
              </a:rPr>
              <a:t> in </a:t>
            </a:r>
            <a:r>
              <a:rPr lang="en-IN" b="1" i="1" dirty="0">
                <a:solidFill>
                  <a:schemeClr val="tx1"/>
                </a:solidFill>
                <a:latin typeface="Times New Roman" panose="02020603050405020304" pitchFamily="18" charset="0"/>
                <a:cs typeface="Times New Roman" panose="02020603050405020304" pitchFamily="18" charset="0"/>
              </a:rPr>
              <a:t>1887</a:t>
            </a:r>
            <a:r>
              <a:rPr lang="en-IN" i="1" dirty="0">
                <a:solidFill>
                  <a:schemeClr val="tx1"/>
                </a:solidFill>
                <a:latin typeface="Times New Roman" panose="02020603050405020304" pitchFamily="18" charset="0"/>
                <a:cs typeface="Times New Roman" panose="02020603050405020304" pitchFamily="18" charset="0"/>
              </a:rPr>
              <a:t> during his EM waves experiments</a:t>
            </a:r>
            <a:r>
              <a:rPr lang="en-IN"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91AB3373-7466-4B9D-9DA7-5E52D418816B}"/>
              </a:ext>
            </a:extLst>
          </p:cNvPr>
          <p:cNvPicPr>
            <a:picLocks noChangeAspect="1"/>
          </p:cNvPicPr>
          <p:nvPr/>
        </p:nvPicPr>
        <p:blipFill>
          <a:blip r:embed="rId2" cstate="print"/>
          <a:stretch>
            <a:fillRect/>
          </a:stretch>
        </p:blipFill>
        <p:spPr>
          <a:xfrm>
            <a:off x="5307291" y="2582944"/>
            <a:ext cx="5213022" cy="2234154"/>
          </a:xfrm>
          <a:prstGeom prst="rect">
            <a:avLst/>
          </a:prstGeom>
        </p:spPr>
      </p:pic>
    </p:spTree>
    <p:extLst>
      <p:ext uri="{BB962C8B-B14F-4D97-AF65-F5344CB8AC3E}">
        <p14:creationId xmlns="" xmlns:p14="http://schemas.microsoft.com/office/powerpoint/2010/main" val="3539376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353123FE-9701-420B-9C76-E616AB50AD03}"/>
              </a:ext>
            </a:extLst>
          </p:cNvPr>
          <p:cNvSpPr>
            <a:spLocks noGrp="1"/>
          </p:cNvSpPr>
          <p:nvPr>
            <p:ph type="subTitle" idx="1"/>
          </p:nvPr>
        </p:nvSpPr>
        <p:spPr>
          <a:xfrm>
            <a:off x="1326037" y="329938"/>
            <a:ext cx="9382812" cy="6419654"/>
          </a:xfrm>
        </p:spPr>
        <p:style>
          <a:lnRef idx="1">
            <a:schemeClr val="accent2"/>
          </a:lnRef>
          <a:fillRef idx="2">
            <a:schemeClr val="accent2"/>
          </a:fillRef>
          <a:effectRef idx="1">
            <a:schemeClr val="accent2"/>
          </a:effectRef>
          <a:fontRef idx="minor">
            <a:schemeClr val="dk1"/>
          </a:fontRef>
        </p:style>
        <p:txBody>
          <a:bodyPr/>
          <a:lstStyle/>
          <a:p>
            <a:pPr algn="just"/>
            <a:endParaRPr lang="en-IN" b="1" dirty="0">
              <a:latin typeface="Times New Roman" panose="02020603050405020304" pitchFamily="18" charset="0"/>
              <a:cs typeface="Times New Roman" panose="02020603050405020304" pitchFamily="18" charset="0"/>
            </a:endParaRPr>
          </a:p>
          <a:p>
            <a:r>
              <a:rPr lang="en-I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HOTOELECTRIC </a:t>
            </a:r>
            <a:r>
              <a:rPr lang="en-I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I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FFECT</a:t>
            </a:r>
          </a:p>
          <a:p>
            <a:pPr algn="just"/>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B1D5165C-2BCC-4840-B68D-ADD6869A295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62311" y="1451727"/>
            <a:ext cx="7710263" cy="4713402"/>
          </a:xfrm>
          <a:prstGeom prst="rect">
            <a:avLst/>
          </a:prstGeom>
        </p:spPr>
      </p:pic>
    </p:spTree>
    <p:extLst>
      <p:ext uri="{BB962C8B-B14F-4D97-AF65-F5344CB8AC3E}">
        <p14:creationId xmlns="" xmlns:p14="http://schemas.microsoft.com/office/powerpoint/2010/main" val="3750877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353123FE-9701-420B-9C76-E616AB50AD03}"/>
              </a:ext>
            </a:extLst>
          </p:cNvPr>
          <p:cNvSpPr>
            <a:spLocks noGrp="1"/>
          </p:cNvSpPr>
          <p:nvPr>
            <p:ph type="subTitle" idx="1"/>
          </p:nvPr>
        </p:nvSpPr>
        <p:spPr>
          <a:xfrm>
            <a:off x="1326037" y="329938"/>
            <a:ext cx="9382812" cy="6419654"/>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a:endPar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 STUDY OF PHOTOELECTRIC EFFECT :</a:t>
            </a: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Philipp </a:t>
            </a:r>
            <a:r>
              <a:rPr lang="en-US" b="1" dirty="0">
                <a:latin typeface="Times New Roman" panose="02020603050405020304" pitchFamily="18" charset="0"/>
                <a:cs typeface="Times New Roman" panose="02020603050405020304" pitchFamily="18" charset="0"/>
              </a:rPr>
              <a:t>Lenard</a:t>
            </a:r>
            <a:r>
              <a:rPr lang="en-US" dirty="0">
                <a:latin typeface="Times New Roman" panose="02020603050405020304" pitchFamily="18" charset="0"/>
                <a:cs typeface="Times New Roman" panose="02020603050405020304" pitchFamily="18" charset="0"/>
              </a:rPr>
              <a:t> studied the photoelectric effect practically. </a:t>
            </a:r>
          </a:p>
          <a:p>
            <a:pPr algn="just"/>
            <a:r>
              <a:rPr lang="en-US" dirty="0">
                <a:latin typeface="Times New Roman" panose="02020603050405020304" pitchFamily="18" charset="0"/>
                <a:cs typeface="Times New Roman" panose="02020603050405020304" pitchFamily="18" charset="0"/>
              </a:rPr>
              <a:t>Fig. shows his experimental setup </a:t>
            </a:r>
          </a:p>
          <a:p>
            <a:pPr algn="just"/>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C – Metallic cathode </a:t>
            </a:r>
          </a:p>
          <a:p>
            <a:pPr algn="just"/>
            <a:r>
              <a:rPr lang="en-US" b="1" dirty="0">
                <a:latin typeface="Times New Roman" panose="02020603050405020304" pitchFamily="18" charset="0"/>
                <a:cs typeface="Times New Roman" panose="02020603050405020304" pitchFamily="18" charset="0"/>
              </a:rPr>
              <a:t>A – Metallic Anode </a:t>
            </a:r>
          </a:p>
          <a:p>
            <a:pPr algn="just"/>
            <a:r>
              <a:rPr lang="en-US" b="1" dirty="0">
                <a:latin typeface="Times New Roman" panose="02020603050405020304" pitchFamily="18" charset="0"/>
                <a:cs typeface="Times New Roman" panose="02020603050405020304" pitchFamily="18" charset="0"/>
              </a:rPr>
              <a:t>W – Quartz Window </a:t>
            </a:r>
          </a:p>
          <a:p>
            <a:pPr algn="just"/>
            <a:endParaRPr lang="en-US" i="1" dirty="0">
              <a:latin typeface="Times New Roman" panose="02020603050405020304" pitchFamily="18" charset="0"/>
              <a:cs typeface="Times New Roman" panose="02020603050405020304" pitchFamily="18" charset="0"/>
            </a:endParaRPr>
          </a:p>
          <a:p>
            <a:pPr algn="just"/>
            <a:endParaRPr lang="en-US" i="1" dirty="0">
              <a:latin typeface="Times New Roman" panose="02020603050405020304" pitchFamily="18" charset="0"/>
              <a:cs typeface="Times New Roman" panose="02020603050405020304" pitchFamily="18" charset="0"/>
            </a:endParaRPr>
          </a:p>
          <a:p>
            <a:pPr algn="just"/>
            <a:endParaRPr lang="en-US" i="1" dirty="0">
              <a:latin typeface="Times New Roman" panose="02020603050405020304" pitchFamily="18" charset="0"/>
              <a:cs typeface="Times New Roman" panose="02020603050405020304" pitchFamily="18" charset="0"/>
            </a:endParaRPr>
          </a:p>
          <a:p>
            <a:pPr algn="just"/>
            <a:endParaRPr lang="en-US" i="1" dirty="0">
              <a:latin typeface="Times New Roman" panose="02020603050405020304" pitchFamily="18" charset="0"/>
              <a:cs typeface="Times New Roman" panose="02020603050405020304" pitchFamily="18" charset="0"/>
            </a:endParaRPr>
          </a:p>
          <a:p>
            <a:pPr algn="just"/>
            <a:r>
              <a:rPr lang="en-US" i="1" dirty="0">
                <a:latin typeface="Times New Roman" panose="02020603050405020304" pitchFamily="18" charset="0"/>
                <a:cs typeface="Times New Roman" panose="02020603050405020304" pitchFamily="18" charset="0"/>
              </a:rPr>
              <a:t>When light of suitable frequency falls on the metallic cathode, photoelectrons are emitted. These photoelectrons are attracted towards the +ve anode and hence photoelectric current is constituted.</a:t>
            </a:r>
            <a:endParaRPr lang="en-IN" i="1" dirty="0">
              <a:latin typeface="Times New Roman" panose="02020603050405020304" pitchFamily="18" charset="0"/>
              <a:cs typeface="Times New Roman" panose="02020603050405020304" pitchFamily="18" charset="0"/>
            </a:endParaRPr>
          </a:p>
          <a:p>
            <a:pPr algn="just"/>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5AD30E9B-D002-4C7B-BE9B-46B602F7BE78}"/>
              </a:ext>
            </a:extLst>
          </p:cNvPr>
          <p:cNvPicPr>
            <a:picLocks noChangeAspect="1"/>
          </p:cNvPicPr>
          <p:nvPr/>
        </p:nvPicPr>
        <p:blipFill>
          <a:blip r:embed="rId2" cstate="print"/>
          <a:stretch>
            <a:fillRect/>
          </a:stretch>
        </p:blipFill>
        <p:spPr>
          <a:xfrm>
            <a:off x="5033914" y="2149310"/>
            <a:ext cx="5363851" cy="3059805"/>
          </a:xfrm>
          <a:prstGeom prst="rect">
            <a:avLst/>
          </a:prstGeom>
        </p:spPr>
      </p:pic>
    </p:spTree>
    <p:extLst>
      <p:ext uri="{BB962C8B-B14F-4D97-AF65-F5344CB8AC3E}">
        <p14:creationId xmlns="" xmlns:p14="http://schemas.microsoft.com/office/powerpoint/2010/main" val="375087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353123FE-9701-420B-9C76-E616AB50AD03}"/>
              </a:ext>
            </a:extLst>
          </p:cNvPr>
          <p:cNvSpPr>
            <a:spLocks noGrp="1"/>
          </p:cNvSpPr>
          <p:nvPr>
            <p:ph type="subTitle" idx="1"/>
          </p:nvPr>
        </p:nvSpPr>
        <p:spPr>
          <a:xfrm>
            <a:off x="1343103" y="311085"/>
            <a:ext cx="9382812" cy="6419654"/>
          </a:xfrm>
          <a:ln w="19050"/>
        </p:spPr>
        <p:style>
          <a:lnRef idx="1">
            <a:schemeClr val="accent2"/>
          </a:lnRef>
          <a:fillRef idx="2">
            <a:schemeClr val="accent2"/>
          </a:fillRef>
          <a:effectRef idx="1">
            <a:schemeClr val="accent2"/>
          </a:effectRef>
          <a:fontRef idx="minor">
            <a:schemeClr val="dk1"/>
          </a:fontRef>
        </p:style>
        <p:txBody>
          <a:bodyPr>
            <a:normAutofit/>
          </a:bodyPr>
          <a:lstStyle/>
          <a:p>
            <a:pPr algn="just"/>
            <a:endParaRPr lang="en-IN" b="1" dirty="0">
              <a:latin typeface="Times New Roman" panose="02020603050405020304" pitchFamily="18" charset="0"/>
              <a:cs typeface="Times New Roman" panose="02020603050405020304" pitchFamily="18" charset="0"/>
            </a:endParaRPr>
          </a:p>
          <a:p>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 OF INTENSITY OF LIGHT ON PHOTOELECTRIC CURRENT:</a:t>
            </a:r>
          </a:p>
          <a:p>
            <a:pPr marL="342900" indent="-342900" algn="just">
              <a:buFont typeface="Arial" panose="020B0604020202020204" pitchFamily="34" charset="0"/>
              <a:buChar char="•"/>
            </a:pPr>
            <a:r>
              <a:rPr lang="en-US" dirty="0"/>
              <a:t>Current is number of electrons passing through a cross section in unit time. </a:t>
            </a:r>
          </a:p>
          <a:p>
            <a:pPr marL="342900" indent="-342900" algn="just">
              <a:buFont typeface="Arial" panose="020B0604020202020204" pitchFamily="34" charset="0"/>
              <a:buChar char="•"/>
            </a:pPr>
            <a:r>
              <a:rPr lang="en-US" dirty="0"/>
              <a:t>As Intensity increase↑ : No of electron emitted increase↑ : Current ↑</a:t>
            </a:r>
          </a:p>
          <a:p>
            <a:pPr marL="342900" indent="-342900" algn="just">
              <a:buFont typeface="Arial" panose="020B0604020202020204" pitchFamily="34" charset="0"/>
              <a:buChar char="•"/>
            </a:pPr>
            <a:r>
              <a:rPr lang="en-US" b="1" dirty="0"/>
              <a:t>Photocurrent ∝ Intensity </a:t>
            </a:r>
            <a:r>
              <a:rPr lang="en-US" i="1" dirty="0"/>
              <a:t>as the frequency &amp; accelerating potential is fixed.</a:t>
            </a:r>
            <a:endParaRPr lang="en-IN" i="1" dirty="0"/>
          </a:p>
          <a:p>
            <a:pPr marL="342900" indent="-342900" algn="just">
              <a:buFont typeface="Arial" panose="020B0604020202020204" pitchFamily="34" charset="0"/>
              <a:buChar char="•"/>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7" name="Group 46">
            <a:extLst>
              <a:ext uri="{FF2B5EF4-FFF2-40B4-BE49-F238E27FC236}">
                <a16:creationId xmlns="" xmlns:a16="http://schemas.microsoft.com/office/drawing/2014/main" id="{49634A16-664D-48B2-8154-A3BD196E0829}"/>
              </a:ext>
            </a:extLst>
          </p:cNvPr>
          <p:cNvGrpSpPr/>
          <p:nvPr/>
        </p:nvGrpSpPr>
        <p:grpSpPr>
          <a:xfrm>
            <a:off x="4014473" y="3634034"/>
            <a:ext cx="3779706" cy="2618466"/>
            <a:chOff x="3939058" y="3766010"/>
            <a:chExt cx="3779706" cy="2618466"/>
          </a:xfrm>
        </p:grpSpPr>
        <p:cxnSp>
          <p:nvCxnSpPr>
            <p:cNvPr id="4" name="Straight Arrow Connector 3">
              <a:extLst>
                <a:ext uri="{FF2B5EF4-FFF2-40B4-BE49-F238E27FC236}">
                  <a16:creationId xmlns="" xmlns:a16="http://schemas.microsoft.com/office/drawing/2014/main" id="{F268939B-5F9C-417A-A6A7-497B3A85B8A5}"/>
                </a:ext>
              </a:extLst>
            </p:cNvPr>
            <p:cNvCxnSpPr>
              <a:cxnSpLocks/>
            </p:cNvCxnSpPr>
            <p:nvPr/>
          </p:nvCxnSpPr>
          <p:spPr>
            <a:xfrm flipV="1">
              <a:off x="4655053" y="3766010"/>
              <a:ext cx="0" cy="22718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 xmlns:a16="http://schemas.microsoft.com/office/drawing/2014/main" id="{B7868AE6-2BAD-4249-9C87-BEB096E22206}"/>
                </a:ext>
              </a:extLst>
            </p:cNvPr>
            <p:cNvCxnSpPr>
              <a:cxnSpLocks/>
            </p:cNvCxnSpPr>
            <p:nvPr/>
          </p:nvCxnSpPr>
          <p:spPr>
            <a:xfrm>
              <a:off x="4655053" y="6037869"/>
              <a:ext cx="306371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0974DCF8-E4CD-44EC-A1B0-B0B43A809940}"/>
                </a:ext>
              </a:extLst>
            </p:cNvPr>
            <p:cNvSpPr txBox="1"/>
            <p:nvPr/>
          </p:nvSpPr>
          <p:spPr>
            <a:xfrm>
              <a:off x="3939058" y="4529579"/>
              <a:ext cx="738664" cy="1489435"/>
            </a:xfrm>
            <a:prstGeom prst="rect">
              <a:avLst/>
            </a:prstGeom>
            <a:noFill/>
          </p:spPr>
          <p:txBody>
            <a:bodyPr vert="vert270" wrap="square" rtlCol="0">
              <a:spAutoFit/>
            </a:bodyPr>
            <a:lstStyle/>
            <a:p>
              <a:r>
                <a:rPr lang="en-IN" dirty="0"/>
                <a:t>Photoelectric current</a:t>
              </a:r>
            </a:p>
          </p:txBody>
        </p:sp>
        <p:cxnSp>
          <p:nvCxnSpPr>
            <p:cNvPr id="11" name="Straight Arrow Connector 10">
              <a:extLst>
                <a:ext uri="{FF2B5EF4-FFF2-40B4-BE49-F238E27FC236}">
                  <a16:creationId xmlns="" xmlns:a16="http://schemas.microsoft.com/office/drawing/2014/main" id="{1D8B9E32-176D-4BA3-81A6-F4E68B41C042}"/>
                </a:ext>
              </a:extLst>
            </p:cNvPr>
            <p:cNvCxnSpPr>
              <a:cxnSpLocks/>
            </p:cNvCxnSpPr>
            <p:nvPr/>
          </p:nvCxnSpPr>
          <p:spPr>
            <a:xfrm flipV="1">
              <a:off x="4469885" y="4341045"/>
              <a:ext cx="0" cy="7729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422B8053-5130-49C4-AEE5-9F85184CE476}"/>
                </a:ext>
              </a:extLst>
            </p:cNvPr>
            <p:cNvSpPr txBox="1"/>
            <p:nvPr/>
          </p:nvSpPr>
          <p:spPr>
            <a:xfrm>
              <a:off x="4778503" y="6015144"/>
              <a:ext cx="1874133" cy="369332"/>
            </a:xfrm>
            <a:prstGeom prst="rect">
              <a:avLst/>
            </a:prstGeom>
            <a:noFill/>
          </p:spPr>
          <p:txBody>
            <a:bodyPr wrap="square" rtlCol="0">
              <a:spAutoFit/>
            </a:bodyPr>
            <a:lstStyle/>
            <a:p>
              <a:r>
                <a:rPr lang="en-IN" dirty="0"/>
                <a:t>Intensity of light</a:t>
              </a:r>
            </a:p>
          </p:txBody>
        </p:sp>
        <p:cxnSp>
          <p:nvCxnSpPr>
            <p:cNvPr id="18" name="Straight Arrow Connector 17">
              <a:extLst>
                <a:ext uri="{FF2B5EF4-FFF2-40B4-BE49-F238E27FC236}">
                  <a16:creationId xmlns="" xmlns:a16="http://schemas.microsoft.com/office/drawing/2014/main" id="{319013A8-2362-494A-90B4-5F6E630AB042}"/>
                </a:ext>
              </a:extLst>
            </p:cNvPr>
            <p:cNvCxnSpPr>
              <a:cxnSpLocks/>
            </p:cNvCxnSpPr>
            <p:nvPr/>
          </p:nvCxnSpPr>
          <p:spPr>
            <a:xfrm>
              <a:off x="6446145" y="6213108"/>
              <a:ext cx="81070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161A859-4C7D-416E-AC39-8588A154251A}"/>
                </a:ext>
              </a:extLst>
            </p:cNvPr>
            <p:cNvCxnSpPr>
              <a:cxnSpLocks/>
            </p:cNvCxnSpPr>
            <p:nvPr/>
          </p:nvCxnSpPr>
          <p:spPr>
            <a:xfrm flipV="1">
              <a:off x="4655052" y="4529579"/>
              <a:ext cx="2443332" cy="1508290"/>
            </a:xfrm>
            <a:prstGeom prst="line">
              <a:avLst/>
            </a:prstGeom>
            <a:ln w="38100"/>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 xmlns:p14="http://schemas.microsoft.com/office/powerpoint/2010/main" val="2841987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349</Words>
  <Application>Microsoft Office PowerPoint</Application>
  <PresentationFormat>Custom</PresentationFormat>
  <Paragraphs>104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ATOMIC ENERGY CENTRAL SCHOOL-04, RAWATBHATA.</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ATOMIC ENERGY CENTRAL SCHOOL-04, RAWATBHATA.</dc:title>
  <dc:creator>LENOVO</dc:creator>
  <cp:lastModifiedBy>barc</cp:lastModifiedBy>
  <cp:revision>91</cp:revision>
  <dcterms:created xsi:type="dcterms:W3CDTF">2020-08-09T10:18:00Z</dcterms:created>
  <dcterms:modified xsi:type="dcterms:W3CDTF">2020-08-13T06:08:40Z</dcterms:modified>
</cp:coreProperties>
</file>